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mov" ContentType="video/quicktime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7"/>
  </p:notesMasterIdLst>
  <p:sldIdLst>
    <p:sldId id="281" r:id="rId2"/>
    <p:sldId id="360" r:id="rId3"/>
    <p:sldId id="361" r:id="rId4"/>
    <p:sldId id="362" r:id="rId5"/>
    <p:sldId id="363" r:id="rId6"/>
    <p:sldId id="364" r:id="rId7"/>
    <p:sldId id="284" r:id="rId8"/>
    <p:sldId id="307" r:id="rId9"/>
    <p:sldId id="308" r:id="rId10"/>
    <p:sldId id="359" r:id="rId11"/>
    <p:sldId id="329" r:id="rId12"/>
    <p:sldId id="355" r:id="rId13"/>
    <p:sldId id="356" r:id="rId14"/>
    <p:sldId id="337" r:id="rId15"/>
    <p:sldId id="310" r:id="rId16"/>
    <p:sldId id="303" r:id="rId17"/>
    <p:sldId id="348" r:id="rId18"/>
    <p:sldId id="304" r:id="rId19"/>
    <p:sldId id="305" r:id="rId20"/>
    <p:sldId id="306" r:id="rId21"/>
    <p:sldId id="342" r:id="rId22"/>
    <p:sldId id="343" r:id="rId23"/>
    <p:sldId id="344" r:id="rId24"/>
    <p:sldId id="336" r:id="rId25"/>
    <p:sldId id="340" r:id="rId26"/>
    <p:sldId id="313" r:id="rId27"/>
    <p:sldId id="320" r:id="rId28"/>
    <p:sldId id="317" r:id="rId29"/>
    <p:sldId id="315" r:id="rId30"/>
    <p:sldId id="316" r:id="rId31"/>
    <p:sldId id="339" r:id="rId32"/>
    <p:sldId id="312" r:id="rId33"/>
    <p:sldId id="351" r:id="rId34"/>
    <p:sldId id="321" r:id="rId35"/>
    <p:sldId id="345" r:id="rId36"/>
    <p:sldId id="346" r:id="rId37"/>
    <p:sldId id="323" r:id="rId38"/>
    <p:sldId id="325" r:id="rId39"/>
    <p:sldId id="324" r:id="rId40"/>
    <p:sldId id="326" r:id="rId41"/>
    <p:sldId id="347" r:id="rId42"/>
    <p:sldId id="350" r:id="rId43"/>
    <p:sldId id="327" r:id="rId44"/>
    <p:sldId id="353" r:id="rId45"/>
    <p:sldId id="331" r:id="rId46"/>
    <p:sldId id="358" r:id="rId47"/>
    <p:sldId id="330" r:id="rId48"/>
    <p:sldId id="332" r:id="rId49"/>
    <p:sldId id="349" r:id="rId50"/>
    <p:sldId id="357" r:id="rId51"/>
    <p:sldId id="334" r:id="rId52"/>
    <p:sldId id="318" r:id="rId53"/>
    <p:sldId id="279" r:id="rId54"/>
    <p:sldId id="333" r:id="rId55"/>
    <p:sldId id="302" r:id="rId56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8"/>
    <p:restoredTop sz="87704"/>
  </p:normalViewPr>
  <p:slideViewPr>
    <p:cSldViewPr snapToGrid="0" snapToObjects="1" showGuides="1">
      <p:cViewPr varScale="1">
        <p:scale>
          <a:sx n="136" d="100"/>
          <a:sy n="136" d="100"/>
        </p:scale>
        <p:origin x="816" y="184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notesMaster" Target="notesMasters/notesMaster1.xml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hdphoto1.wdp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3.tiff>
</file>

<file path=ppt/media/image4.tiff>
</file>

<file path=ppt/media/image5.tiff>
</file>

<file path=ppt/media/image6.png>
</file>

<file path=ppt/media/image7.jpg>
</file>

<file path=ppt/media/image8.jp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99D44-2185-CC43-8448-99B4D7094D12}" type="datetimeFigureOut">
              <a:rPr lang="en-US" smtClean="0"/>
              <a:t>2/8/17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ADB627-7EB4-354E-B408-0064EC01A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95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 Tom doesn’t really work for Apple.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57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45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7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4103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Learning to re-love AD is like trying to forgive someone for infidelity.</a:t>
            </a:r>
          </a:p>
          <a:p>
            <a:r>
              <a:rPr lang="en-US" dirty="0" smtClean="0"/>
              <a:t>Open</a:t>
            </a:r>
            <a:r>
              <a:rPr lang="en-US" baseline="0" dirty="0" smtClean="0"/>
              <a:t> Directory doesn’t work here!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352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Valid, expired,</a:t>
            </a:r>
            <a:r>
              <a:rPr lang="en-GB" baseline="0" dirty="0" smtClean="0"/>
              <a:t> revoked </a:t>
            </a:r>
            <a:r>
              <a:rPr lang="en-GB" baseline="0" dirty="0" err="1" smtClean="0"/>
              <a:t>etc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0308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addition to all the security </a:t>
            </a:r>
            <a:r>
              <a:rPr lang="en-US" dirty="0" err="1" smtClean="0"/>
              <a:t>authorisationdb</a:t>
            </a:r>
            <a:r>
              <a:rPr lang="en-US" dirty="0" smtClean="0"/>
              <a:t> and </a:t>
            </a:r>
            <a:r>
              <a:rPr lang="en-US" dirty="0" err="1" smtClean="0"/>
              <a:t>config</a:t>
            </a:r>
            <a:r>
              <a:rPr lang="en-US" dirty="0" smtClean="0"/>
              <a:t> profiles</a:t>
            </a:r>
            <a:r>
              <a:rPr lang="en-US" baseline="0" dirty="0" smtClean="0"/>
              <a:t> stuff,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5891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062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636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RevocationFirst</a:t>
            </a:r>
            <a:r>
              <a:rPr lang="en-US" dirty="0" smtClean="0"/>
              <a:t>	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OCSP + other settings set to 1</a:t>
            </a:r>
          </a:p>
          <a:p>
            <a:r>
              <a:rPr lang="en-US" baseline="0" dirty="0" smtClean="0"/>
              <a:t>		- CRL + other settings set to 1</a:t>
            </a:r>
          </a:p>
          <a:p>
            <a:r>
              <a:rPr lang="en-US" dirty="0" smtClean="0"/>
              <a:t>		-</a:t>
            </a:r>
            <a:r>
              <a:rPr lang="en-US" baseline="0" dirty="0" smtClean="0"/>
              <a:t> Require Both </a:t>
            </a:r>
            <a:r>
              <a:rPr lang="mr-IN" baseline="0" dirty="0" smtClean="0"/>
              <a:t>–</a:t>
            </a:r>
            <a:r>
              <a:rPr lang="en-US" baseline="0" dirty="0" smtClean="0"/>
              <a:t> OCSP + other settings set to 0</a:t>
            </a:r>
          </a:p>
          <a:p>
            <a:r>
              <a:rPr lang="en-US" baseline="0" smtClean="0"/>
              <a:t>This is part of my CIS repo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8941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That’s the entire </a:t>
            </a:r>
            <a:r>
              <a:rPr lang="en-US" dirty="0" err="1" smtClean="0"/>
              <a:t>plist</a:t>
            </a:r>
            <a:r>
              <a:rPr lang="en-US" dirty="0" smtClean="0"/>
              <a:t> file! It’s not even formatted properly!</a:t>
            </a:r>
          </a:p>
          <a:p>
            <a:r>
              <a:rPr lang="en-US" dirty="0" smtClean="0"/>
              <a:t>This is currently</a:t>
            </a:r>
            <a:r>
              <a:rPr lang="en-US" baseline="0" dirty="0" smtClean="0"/>
              <a:t> configured </a:t>
            </a:r>
            <a:r>
              <a:rPr lang="en-US" dirty="0" smtClean="0"/>
              <a:t>for local</a:t>
            </a:r>
            <a:r>
              <a:rPr lang="en-US" baseline="0" dirty="0" smtClean="0"/>
              <a:t> account</a:t>
            </a:r>
            <a:r>
              <a:rPr lang="en-US" dirty="0" smtClean="0"/>
              <a:t> Attribute</a:t>
            </a:r>
            <a:r>
              <a:rPr lang="en-US" baseline="0" dirty="0" smtClean="0"/>
              <a:t> Matching as mentioned earlier.</a:t>
            </a:r>
          </a:p>
          <a:p>
            <a:r>
              <a:rPr lang="en-US" baseline="0" dirty="0" smtClean="0"/>
              <a:t>Can be configured to refer to Active Directory.</a:t>
            </a:r>
          </a:p>
          <a:p>
            <a:r>
              <a:rPr lang="en-US" baseline="0" dirty="0" smtClean="0"/>
              <a:t>Confusing huh?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311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This ONLY works after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have configured your account for authentication with a Smart Card.</a:t>
            </a:r>
            <a:endParaRPr lang="en-US" dirty="0" smtClean="0"/>
          </a:p>
          <a:p>
            <a:r>
              <a:rPr lang="en-US" dirty="0" smtClean="0"/>
              <a:t>Bug in 10.11 and</a:t>
            </a:r>
            <a:r>
              <a:rPr lang="en-US" baseline="0" dirty="0" smtClean="0"/>
              <a:t> 12 that causes these settings to reset themselves. defaults write commands ineffective.</a:t>
            </a:r>
          </a:p>
          <a:p>
            <a:r>
              <a:rPr lang="en-US" baseline="0" dirty="0" smtClean="0"/>
              <a:t>Another bug in 10.12 that causes </a:t>
            </a:r>
            <a:r>
              <a:rPr lang="en-US" baseline="0" dirty="0" err="1" smtClean="0"/>
              <a:t>tokenRemovalAction</a:t>
            </a:r>
            <a:r>
              <a:rPr lang="en-US" baseline="0" dirty="0" smtClean="0"/>
              <a:t> to not work at 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3932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Apple has changed the name</a:t>
            </a:r>
            <a:r>
              <a:rPr lang="en-US" baseline="0" dirty="0" smtClean="0"/>
              <a:t> of this file at least once, so be wary.</a:t>
            </a:r>
          </a:p>
          <a:p>
            <a:r>
              <a:rPr lang="en-US" baseline="0" dirty="0" smtClean="0"/>
              <a:t>Also used for Attribute Matching for local accounts.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7721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Ludovico Rousseau has</a:t>
            </a:r>
            <a:r>
              <a:rPr lang="en-US" baseline="0" dirty="0" smtClean="0"/>
              <a:t> a post on it: https://</a:t>
            </a:r>
            <a:r>
              <a:rPr lang="en-US" baseline="0" dirty="0" err="1" smtClean="0"/>
              <a:t>ludovicrousseau.blogspot.ch</a:t>
            </a:r>
            <a:r>
              <a:rPr lang="en-US" baseline="0" dirty="0" smtClean="0"/>
              <a:t>/2016/12/</a:t>
            </a:r>
            <a:r>
              <a:rPr lang="en-US" baseline="0" dirty="0" err="1" smtClean="0"/>
              <a:t>macos</a:t>
            </a:r>
            <a:r>
              <a:rPr lang="en-US" baseline="0" dirty="0" smtClean="0"/>
              <a:t>-sierra-and-</a:t>
            </a:r>
            <a:r>
              <a:rPr lang="en-US" baseline="0" dirty="0" err="1" smtClean="0"/>
              <a:t>pamsmartcard.html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153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039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2325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6198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1753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332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 Protocol Data Units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475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VM issues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Joel </a:t>
            </a:r>
            <a:r>
              <a:rPr lang="en-US" baseline="0" dirty="0" err="1" smtClean="0"/>
              <a:t>mactroll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Rennick</a:t>
            </a:r>
            <a:r>
              <a:rPr lang="en-US" baseline="0" dirty="0" smtClean="0"/>
              <a:t> found that one!</a:t>
            </a:r>
          </a:p>
          <a:p>
            <a:r>
              <a:rPr lang="en-US" baseline="0" dirty="0" smtClean="0"/>
              <a:t>CTK attribute matching </a:t>
            </a:r>
            <a:r>
              <a:rPr lang="mr-IN" baseline="0" dirty="0" smtClean="0"/>
              <a:t>–</a:t>
            </a:r>
            <a:r>
              <a:rPr lang="en-US" baseline="0" dirty="0" smtClean="0"/>
              <a:t> curtesy of mac admins slack on the 27</a:t>
            </a:r>
            <a:r>
              <a:rPr lang="en-US" baseline="30000" dirty="0" smtClean="0"/>
              <a:t>th</a:t>
            </a:r>
            <a:r>
              <a:rPr lang="en-US" baseline="0" dirty="0" smtClean="0"/>
              <a:t> January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8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Why is “</a:t>
            </a:r>
            <a:r>
              <a:rPr lang="en-US" baseline="0" dirty="0" err="1" smtClean="0"/>
              <a:t>checkCertificateTrust</a:t>
            </a:r>
            <a:r>
              <a:rPr lang="en-US" baseline="0" dirty="0" smtClean="0"/>
              <a:t>” set to disabled by default? Should be enabled!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12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409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WARNING: This</a:t>
            </a:r>
            <a:r>
              <a:rPr lang="en-US" baseline="0" dirty="0" smtClean="0"/>
              <a:t> command changes it’s parameters between OS versions!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77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454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Old</a:t>
            </a:r>
            <a:r>
              <a:rPr lang="en-US" baseline="0" dirty="0" smtClean="0"/>
              <a:t> commands still present but marked as Legacy.</a:t>
            </a:r>
          </a:p>
          <a:p>
            <a:r>
              <a:rPr lang="en-US" dirty="0" smtClean="0"/>
              <a:t>Massively reworked for </a:t>
            </a:r>
            <a:r>
              <a:rPr lang="en-US" dirty="0" err="1" smtClean="0"/>
              <a:t>CryptoTokenKit</a:t>
            </a:r>
            <a:r>
              <a:rPr lang="en-US" baseline="0" dirty="0" smtClean="0"/>
              <a:t> API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759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I’m going to miss out Attribute Matching deliberately. We’ll mention it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907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69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ADB627-7EB4-354E-B408-0064EC01A23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63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6480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06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03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294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44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480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958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57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328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3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10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AF477-5C06-2B43-8E53-70E4377D9310}" type="datetimeFigureOut">
              <a:rPr lang="en-US" smtClean="0"/>
              <a:t>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4925B-A553-4F44-8EB0-F896ECFAF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775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6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6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6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tiff"/><Relationship Id="rId6" Type="http://schemas.openxmlformats.org/officeDocument/2006/relationships/image" Target="../media/image14.tiff"/><Relationship Id="rId7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6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6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tif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erflounder.wordpress.com/2012/02/22/hiding-an-filevault-2-enabled-admin-user-with-casper/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/franton/Create-FV2-Only-User" TargetMode="External"/><Relationship Id="rId4" Type="http://schemas.openxmlformats.org/officeDocument/2006/relationships/hyperlink" Target="http://www.richard-purves.com/2016/11/05/fv2-and-smart-cards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tlab.com/Mactroll/NoMA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ludovicorousseau.blogspot.com/2015/02/debug-smart-card-application-on-yosemite.html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Smart Card Middleware Drivers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(the bit that allows the card to be read from / written to!)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Supplied by 3</a:t>
            </a:r>
            <a:r>
              <a:rPr lang="en-US" baseline="30000" dirty="0" smtClean="0">
                <a:solidFill>
                  <a:schemeClr val="bg1"/>
                </a:solidFill>
              </a:rPr>
              <a:t>rd</a:t>
            </a:r>
            <a:r>
              <a:rPr lang="en-US" dirty="0" smtClean="0">
                <a:solidFill>
                  <a:schemeClr val="bg1"/>
                </a:solidFill>
              </a:rPr>
              <a:t> party vendors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Government Standards may not require extra drivers (</a:t>
            </a:r>
            <a:r>
              <a:rPr lang="en-US" dirty="0" err="1" smtClean="0">
                <a:solidFill>
                  <a:schemeClr val="bg1"/>
                </a:solidFill>
              </a:rPr>
              <a:t>e.g</a:t>
            </a:r>
            <a:r>
              <a:rPr lang="en-US" dirty="0" smtClean="0">
                <a:solidFill>
                  <a:schemeClr val="bg1"/>
                </a:solidFill>
              </a:rPr>
              <a:t> PIV)</a:t>
            </a:r>
          </a:p>
          <a:p>
            <a:pPr lvl="2"/>
            <a:r>
              <a:rPr lang="en-US" dirty="0" err="1" smtClean="0">
                <a:solidFill>
                  <a:schemeClr val="bg1"/>
                </a:solidFill>
              </a:rPr>
              <a:t>Centrify</a:t>
            </a:r>
            <a:r>
              <a:rPr lang="en-US" dirty="0" smtClean="0">
                <a:solidFill>
                  <a:schemeClr val="bg1"/>
                </a:solidFill>
              </a:rPr>
              <a:t> and </a:t>
            </a:r>
            <a:r>
              <a:rPr lang="en-US" dirty="0" err="1" smtClean="0">
                <a:solidFill>
                  <a:schemeClr val="bg1"/>
                </a:solidFill>
              </a:rPr>
              <a:t>Thursby</a:t>
            </a:r>
            <a:r>
              <a:rPr lang="en-US" dirty="0" smtClean="0">
                <a:solidFill>
                  <a:schemeClr val="bg1"/>
                </a:solidFill>
              </a:rPr>
              <a:t> products have support for these by default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US PIV standard is supported directly by </a:t>
            </a:r>
            <a:r>
              <a:rPr lang="en-US" dirty="0" err="1" smtClean="0">
                <a:solidFill>
                  <a:schemeClr val="bg1"/>
                </a:solidFill>
              </a:rPr>
              <a:t>macOS</a:t>
            </a:r>
            <a:r>
              <a:rPr lang="en-US" dirty="0" smtClean="0">
                <a:solidFill>
                  <a:schemeClr val="bg1"/>
                </a:solidFill>
              </a:rPr>
              <a:t> Sierra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959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49341"/>
            <a:ext cx="7886700" cy="3263504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macOS</a:t>
            </a:r>
            <a:r>
              <a:rPr lang="en-US" dirty="0" smtClean="0">
                <a:solidFill>
                  <a:schemeClr val="bg1"/>
                </a:solidFill>
              </a:rPr>
              <a:t> Configuration </a:t>
            </a:r>
            <a:r>
              <a:rPr lang="mr-IN" dirty="0">
                <a:solidFill>
                  <a:schemeClr val="bg1"/>
                </a:solidFill>
              </a:rPr>
              <a:t>–</a:t>
            </a:r>
            <a:r>
              <a:rPr lang="en-US" dirty="0">
                <a:solidFill>
                  <a:schemeClr val="bg1"/>
                </a:solidFill>
              </a:rPr>
              <a:t> Configuration </a:t>
            </a:r>
            <a:r>
              <a:rPr lang="en-US" dirty="0" smtClean="0">
                <a:solidFill>
                  <a:schemeClr val="bg1"/>
                </a:solidFill>
              </a:rPr>
              <a:t>Profile (10.12 CTK drivers)</a:t>
            </a: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PayloadType</a:t>
            </a:r>
            <a:r>
              <a:rPr lang="en-US" dirty="0" smtClean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Type</a:t>
            </a:r>
            <a:r>
              <a:rPr lang="en-US" dirty="0" smtClean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Key: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Enables/Disables the card </a:t>
            </a:r>
            <a:r>
              <a:rPr lang="en-US" dirty="0">
                <a:solidFill>
                  <a:schemeClr val="bg1"/>
                </a:solidFill>
              </a:rPr>
              <a:t>pairing dialog, although existing pairings will still work. 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Key: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Enables/Disables the card for login, </a:t>
            </a:r>
            <a:r>
              <a:rPr lang="en-US" dirty="0" err="1" smtClean="0">
                <a:solidFill>
                  <a:schemeClr val="bg1"/>
                </a:solidFill>
              </a:rPr>
              <a:t>authorisations</a:t>
            </a:r>
            <a:r>
              <a:rPr lang="en-US" dirty="0" smtClean="0">
                <a:solidFill>
                  <a:schemeClr val="bg1"/>
                </a:solidFill>
              </a:rPr>
              <a:t> and screensaver unlocking.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Key: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Enables/Disables certificate pinning for the card certificates.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Key: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Restricts a user to a single smart card. Doesn’t affect current cards parings.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2758160" y="1676573"/>
            <a:ext cx="172900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smtClean="0">
                <a:ea typeface="Menlo" charset="0"/>
                <a:cs typeface="Menlo" charset="0"/>
              </a:rPr>
              <a:t>com.apple.smartcard</a:t>
            </a:r>
            <a:endParaRPr lang="en-US" sz="1400" dirty="0">
              <a:ea typeface="Menlo" charset="0"/>
              <a:cs typeface="Menlo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58160" y="1979918"/>
            <a:ext cx="77948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smtClean="0">
                <a:ea typeface="Menlo" charset="0"/>
                <a:cs typeface="Menlo" charset="0"/>
              </a:rPr>
              <a:t>Boolean</a:t>
            </a:r>
            <a:endParaRPr lang="en-US" sz="1400" dirty="0">
              <a:ea typeface="Menlo" charset="0"/>
              <a:cs typeface="Menlo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58160" y="2265884"/>
            <a:ext cx="105026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smtClean="0">
                <a:ea typeface="Menlo" charset="0"/>
                <a:cs typeface="Menlo" charset="0"/>
              </a:rPr>
              <a:t>UserPairing</a:t>
            </a:r>
            <a:endParaRPr lang="en-US" sz="1400" dirty="0">
              <a:ea typeface="Menlo" charset="0"/>
              <a:cs typeface="Menlo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58160" y="2827204"/>
            <a:ext cx="139906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ea typeface="Menlo" charset="0"/>
                <a:cs typeface="Menlo" charset="0"/>
              </a:rPr>
              <a:t>allowSmartCard</a:t>
            </a:r>
            <a:endParaRPr lang="en-US" sz="1400" dirty="0">
              <a:ea typeface="Menlo" charset="0"/>
              <a:cs typeface="Menlo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58160" y="3388524"/>
            <a:ext cx="172900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ea typeface="Menlo" charset="0"/>
                <a:cs typeface="Menlo" charset="0"/>
              </a:rPr>
              <a:t>checkCertificateTrust</a:t>
            </a:r>
            <a:endParaRPr lang="en-US" sz="1400" dirty="0">
              <a:ea typeface="Menlo" charset="0"/>
              <a:cs typeface="Menlo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58160" y="3960456"/>
            <a:ext cx="139906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ea typeface="Menlo" charset="0"/>
                <a:cs typeface="Menlo" charset="0"/>
              </a:rPr>
              <a:t>OneCardPerUser</a:t>
            </a:r>
            <a:endParaRPr lang="en-US" sz="1400" dirty="0"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196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137727"/>
            <a:ext cx="7886700" cy="21736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25148" y="2136913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28650" y="1349341"/>
            <a:ext cx="7886700" cy="787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And as if by magic</a:t>
            </a:r>
            <a:r>
              <a:rPr lang="en-GB" dirty="0" smtClean="0">
                <a:solidFill>
                  <a:schemeClr val="bg1"/>
                </a:solidFill>
              </a:rPr>
              <a:t> (using legacy drivers)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Your smart card should appear as a secondary keychain on the system</a:t>
            </a:r>
          </a:p>
        </p:txBody>
      </p:sp>
    </p:spTree>
    <p:extLst>
      <p:ext uri="{BB962C8B-B14F-4D97-AF65-F5344CB8AC3E}">
        <p14:creationId xmlns:p14="http://schemas.microsoft.com/office/powerpoint/2010/main" val="734052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25148" y="2136913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28650" y="1349341"/>
            <a:ext cx="7886700" cy="3703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And as if by black magic</a:t>
            </a:r>
            <a:r>
              <a:rPr lang="en-GB" dirty="0" smtClean="0">
                <a:solidFill>
                  <a:schemeClr val="bg1"/>
                </a:solidFill>
              </a:rPr>
              <a:t> (from 10.12 onwards using CTK API)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GB" dirty="0">
                <a:solidFill>
                  <a:schemeClr val="bg1"/>
                </a:solidFill>
              </a:rPr>
              <a:t>On </a:t>
            </a:r>
            <a:r>
              <a:rPr lang="en-GB" dirty="0" err="1">
                <a:solidFill>
                  <a:schemeClr val="bg1"/>
                </a:solidFill>
              </a:rPr>
              <a:t>macOS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smtClean="0">
                <a:solidFill>
                  <a:schemeClr val="bg1"/>
                </a:solidFill>
              </a:rPr>
              <a:t>Sierra using new API, </a:t>
            </a:r>
            <a:r>
              <a:rPr lang="en-GB" dirty="0">
                <a:solidFill>
                  <a:schemeClr val="bg1"/>
                </a:solidFill>
              </a:rPr>
              <a:t>card certs form part of user keychain!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Also, </a:t>
            </a:r>
            <a:r>
              <a:rPr lang="en-GB" dirty="0" smtClean="0">
                <a:solidFill>
                  <a:schemeClr val="bg1"/>
                </a:solidFill>
              </a:rPr>
              <a:t>they </a:t>
            </a:r>
            <a:r>
              <a:rPr lang="en-GB" dirty="0">
                <a:solidFill>
                  <a:schemeClr val="bg1"/>
                </a:solidFill>
              </a:rPr>
              <a:t>are not </a:t>
            </a:r>
            <a:r>
              <a:rPr lang="en-GB" dirty="0" smtClean="0">
                <a:solidFill>
                  <a:schemeClr val="bg1"/>
                </a:solidFill>
              </a:rPr>
              <a:t>accessible from </a:t>
            </a:r>
            <a:r>
              <a:rPr lang="en-GB" dirty="0">
                <a:solidFill>
                  <a:schemeClr val="bg1"/>
                </a:solidFill>
              </a:rPr>
              <a:t>Keychain Access</a:t>
            </a:r>
            <a:r>
              <a:rPr lang="en-GB" dirty="0" smtClean="0">
                <a:solidFill>
                  <a:schemeClr val="bg1"/>
                </a:solidFill>
              </a:rPr>
              <a:t>!</a:t>
            </a:r>
          </a:p>
          <a:p>
            <a:endParaRPr lang="en-GB" dirty="0" smtClean="0">
              <a:solidFill>
                <a:schemeClr val="bg1"/>
              </a:solidFill>
            </a:endParaRPr>
          </a:p>
          <a:p>
            <a:r>
              <a:rPr lang="en-GB" dirty="0" smtClean="0">
                <a:solidFill>
                  <a:schemeClr val="bg1"/>
                </a:solidFill>
              </a:rPr>
              <a:t>All the smartcard info has been moved to the security command.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97178" y="2719066"/>
            <a:ext cx="9335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>
                <a:ea typeface="Menlo" charset="0"/>
                <a:cs typeface="Menlo" charset="0"/>
              </a:rPr>
              <a:t>security</a:t>
            </a:r>
            <a:endParaRPr lang="en-US" sz="1800" dirty="0"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10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25148" y="2136913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28650" y="1349341"/>
            <a:ext cx="7886700" cy="3703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chemeClr val="bg1"/>
                </a:solidFill>
              </a:rPr>
              <a:t>security command options (from 10.12 onwards using </a:t>
            </a:r>
            <a:r>
              <a:rPr lang="en-GB" dirty="0">
                <a:solidFill>
                  <a:schemeClr val="bg1"/>
                </a:solidFill>
              </a:rPr>
              <a:t>CTK API)</a:t>
            </a:r>
            <a:endParaRPr lang="en-US" dirty="0">
              <a:solidFill>
                <a:schemeClr val="bg1"/>
              </a:solidFill>
            </a:endParaRPr>
          </a:p>
          <a:p>
            <a:pPr lvl="1"/>
            <a:endParaRPr lang="en-GB" dirty="0" smtClean="0">
              <a:solidFill>
                <a:schemeClr val="bg1"/>
              </a:solidFill>
            </a:endParaRP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list-smartcards</a:t>
            </a:r>
          </a:p>
          <a:p>
            <a:pPr lvl="2"/>
            <a:r>
              <a:rPr lang="en-GB" dirty="0" smtClean="0">
                <a:solidFill>
                  <a:schemeClr val="bg1"/>
                </a:solidFill>
              </a:rPr>
              <a:t>Displays information on all available smartcards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export-smartcard</a:t>
            </a:r>
          </a:p>
          <a:p>
            <a:pPr lvl="2"/>
            <a:r>
              <a:rPr lang="en-GB" dirty="0" smtClean="0">
                <a:solidFill>
                  <a:schemeClr val="bg1"/>
                </a:solidFill>
              </a:rPr>
              <a:t>Exports information from a specified smartcard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smartcards</a:t>
            </a:r>
          </a:p>
          <a:p>
            <a:pPr lvl="2"/>
            <a:r>
              <a:rPr lang="en-GB" dirty="0" smtClean="0">
                <a:solidFill>
                  <a:schemeClr val="bg1"/>
                </a:solidFill>
              </a:rPr>
              <a:t>Enables, Disables or Lists smartcard tokens</a:t>
            </a:r>
          </a:p>
          <a:p>
            <a:pPr lvl="2"/>
            <a:endParaRPr lang="en-GB" dirty="0">
              <a:solidFill>
                <a:schemeClr val="bg1"/>
              </a:solidFill>
            </a:endParaRPr>
          </a:p>
          <a:p>
            <a:r>
              <a:rPr lang="en-GB" dirty="0" smtClean="0">
                <a:solidFill>
                  <a:schemeClr val="bg1"/>
                </a:solidFill>
              </a:rPr>
              <a:t>Requires working </a:t>
            </a:r>
            <a:r>
              <a:rPr lang="en-GB" dirty="0" err="1" smtClean="0">
                <a:solidFill>
                  <a:schemeClr val="bg1"/>
                </a:solidFill>
              </a:rPr>
              <a:t>CryptoTokenKit</a:t>
            </a:r>
            <a:r>
              <a:rPr lang="en-GB" dirty="0" smtClean="0">
                <a:solidFill>
                  <a:schemeClr val="bg1"/>
                </a:solidFill>
              </a:rPr>
              <a:t> API drivers!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96896" y="1952247"/>
            <a:ext cx="229102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smtClean="0">
                <a:latin typeface="Menlo" charset="0"/>
                <a:ea typeface="Menlo" charset="0"/>
                <a:cs typeface="Menlo" charset="0"/>
              </a:rPr>
              <a:t>list-smartcards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6896" y="2518320"/>
            <a:ext cx="24200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smtClean="0">
                <a:latin typeface="Menlo" charset="0"/>
                <a:ea typeface="Menlo" charset="0"/>
                <a:cs typeface="Menlo" charset="0"/>
              </a:rPr>
              <a:t>export-smartcard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96896" y="3084393"/>
            <a:ext cx="159343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smtClean="0">
                <a:latin typeface="Menlo" charset="0"/>
                <a:ea typeface="Menlo" charset="0"/>
                <a:cs typeface="Menlo" charset="0"/>
              </a:rPr>
              <a:t>smartcards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214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US" dirty="0" smtClean="0">
                <a:solidFill>
                  <a:schemeClr val="bg1"/>
                </a:solidFill>
              </a:rPr>
              <a:t>he local account methods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Hash Matching with the legacy methodology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Fixed Key Mapping with the new CTK API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Use the OS supplied script “</a:t>
            </a:r>
            <a:r>
              <a:rPr lang="en-US" dirty="0" err="1">
                <a:solidFill>
                  <a:schemeClr val="bg1"/>
                </a:solidFill>
              </a:rPr>
              <a:t>sc_auth</a:t>
            </a:r>
            <a:r>
              <a:rPr lang="en-US" dirty="0">
                <a:solidFill>
                  <a:schemeClr val="bg1"/>
                </a:solidFill>
              </a:rPr>
              <a:t>”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Then there’s Attribute Matching with both methods (!)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I will glance over Attribute Matching until later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28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Hash Matching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sc_auth</a:t>
            </a:r>
            <a:r>
              <a:rPr lang="en-US" dirty="0" smtClean="0">
                <a:solidFill>
                  <a:schemeClr val="bg1"/>
                </a:solidFill>
              </a:rPr>
              <a:t> command (all OS versions)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(run as root!)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 smtClean="0">
                <a:solidFill>
                  <a:schemeClr val="bg1"/>
                </a:solidFill>
              </a:rPr>
              <a:t>sc_auth</a:t>
            </a:r>
            <a:r>
              <a:rPr lang="en-US" dirty="0" smtClean="0">
                <a:solidFill>
                  <a:schemeClr val="bg1"/>
                </a:solidFill>
              </a:rPr>
              <a:t> hash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Lists the hashes of all certificates visible to the OS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sc_auth</a:t>
            </a:r>
            <a:r>
              <a:rPr lang="en-US" dirty="0" smtClean="0">
                <a:solidFill>
                  <a:schemeClr val="bg1"/>
                </a:solidFill>
              </a:rPr>
              <a:t> accept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u *username* -h *hash*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Adds the hash of the cert to the local user account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sc_auth</a:t>
            </a:r>
            <a:r>
              <a:rPr lang="en-US" dirty="0" smtClean="0">
                <a:solidFill>
                  <a:schemeClr val="bg1"/>
                </a:solidFill>
              </a:rPr>
              <a:t> list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u *user*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Shows any certificate hashes for a given username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5557" y="2049763"/>
            <a:ext cx="188843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smtClean="0">
                <a:latin typeface="Menlo" charset="0"/>
                <a:ea typeface="Menlo" charset="0"/>
                <a:cs typeface="Menlo" charset="0"/>
              </a:rPr>
              <a:t>sc_auth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 hash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5557" y="2730307"/>
            <a:ext cx="54433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err="1" smtClean="0">
                <a:latin typeface="Menlo" charset="0"/>
                <a:ea typeface="Menlo" charset="0"/>
                <a:cs typeface="Menlo" charset="0"/>
              </a:rPr>
              <a:t>sc_auth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 accept </a:t>
            </a:r>
            <a:r>
              <a:rPr lang="mr-IN" sz="1800" dirty="0" smtClean="0">
                <a:latin typeface="Menlo" charset="0"/>
                <a:ea typeface="Menlo" charset="0"/>
                <a:cs typeface="Menlo" charset="0"/>
              </a:rPr>
              <a:t>–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u *username* -h *hash*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5557" y="3410851"/>
            <a:ext cx="38133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err="1" smtClean="0">
                <a:latin typeface="Menlo" charset="0"/>
                <a:ea typeface="Menlo" charset="0"/>
                <a:cs typeface="Menlo" charset="0"/>
              </a:rPr>
              <a:t>sc_auth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 list </a:t>
            </a:r>
            <a:r>
              <a:rPr lang="mr-IN" sz="1800" dirty="0" smtClean="0">
                <a:latin typeface="Menlo" charset="0"/>
                <a:ea typeface="Menlo" charset="0"/>
                <a:cs typeface="Menlo" charset="0"/>
              </a:rPr>
              <a:t>–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u *username*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Hash Matching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sc_auth</a:t>
            </a:r>
            <a:r>
              <a:rPr lang="en-US" dirty="0" smtClean="0">
                <a:solidFill>
                  <a:schemeClr val="bg1"/>
                </a:solidFill>
              </a:rPr>
              <a:t> command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0" y="1680738"/>
            <a:ext cx="7336455" cy="496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06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8"/>
            <a:ext cx="7886700" cy="377428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Fixed Key Mapping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sc_auth</a:t>
            </a:r>
            <a:r>
              <a:rPr lang="en-US" dirty="0" smtClean="0">
                <a:solidFill>
                  <a:schemeClr val="bg1"/>
                </a:solidFill>
              </a:rPr>
              <a:t> command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(run as root!)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sc_auth</a:t>
            </a:r>
            <a:r>
              <a:rPr lang="en-US" dirty="0" smtClean="0">
                <a:solidFill>
                  <a:schemeClr val="bg1"/>
                </a:solidFill>
              </a:rPr>
              <a:t> hash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Associates a user with a public key on a card.</a:t>
            </a:r>
          </a:p>
          <a:p>
            <a:r>
              <a:rPr lang="en-US" dirty="0">
                <a:solidFill>
                  <a:schemeClr val="bg1"/>
                </a:solidFill>
              </a:rPr>
              <a:t>S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List all identities on all smart cards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s</a:t>
            </a:r>
            <a:r>
              <a:rPr lang="en-US" dirty="0" err="1" smtClean="0">
                <a:solidFill>
                  <a:schemeClr val="bg1"/>
                </a:solidFill>
              </a:rPr>
              <a:t>c_auth</a:t>
            </a:r>
            <a:r>
              <a:rPr lang="en-US" dirty="0" smtClean="0">
                <a:solidFill>
                  <a:schemeClr val="bg1"/>
                </a:solidFill>
              </a:rPr>
              <a:t> list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List all public keys associated with a user.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5557" y="2049763"/>
            <a:ext cx="188843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err="1" smtClean="0">
                <a:latin typeface="Menlo" charset="0"/>
                <a:ea typeface="Menlo" charset="0"/>
                <a:cs typeface="Menlo" charset="0"/>
              </a:rPr>
              <a:t>sc_auth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 pair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5557" y="2730308"/>
            <a:ext cx="270093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err="1" smtClean="0">
                <a:latin typeface="Menlo" charset="0"/>
                <a:ea typeface="Menlo" charset="0"/>
                <a:cs typeface="Menlo" charset="0"/>
              </a:rPr>
              <a:t>sc_auth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 identities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5557" y="3410853"/>
            <a:ext cx="188701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err="1" smtClean="0">
                <a:latin typeface="Menlo" charset="0"/>
                <a:ea typeface="Menlo" charset="0"/>
                <a:cs typeface="Menlo" charset="0"/>
              </a:rPr>
              <a:t>sc_auth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 list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917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Local Account Login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7816" y="1792224"/>
            <a:ext cx="4467600" cy="335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78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Local Account w/ Smartcard Login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8200" y="1792800"/>
            <a:ext cx="4467600" cy="335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73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Apple Security Primer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6423503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Let’s hear from Ivan what they do next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media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3329" y="1679962"/>
            <a:ext cx="6297341" cy="346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9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Local Account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Issues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Smartcard PIN </a:t>
            </a:r>
            <a:r>
              <a:rPr lang="en-US" b="1" dirty="0" smtClean="0">
                <a:solidFill>
                  <a:schemeClr val="bg1"/>
                </a:solidFill>
              </a:rPr>
              <a:t>MUST MATCH </a:t>
            </a:r>
            <a:r>
              <a:rPr lang="en-US" dirty="0" smtClean="0">
                <a:solidFill>
                  <a:schemeClr val="bg1"/>
                </a:solidFill>
              </a:rPr>
              <a:t>local account password!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Immediate keychain errors as the PIN fails to unlock the “login” keychain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(Sierra unclear with new API)</a:t>
            </a:r>
          </a:p>
          <a:p>
            <a:pPr lvl="2"/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b="1" dirty="0" smtClean="0">
                <a:solidFill>
                  <a:schemeClr val="bg1"/>
                </a:solidFill>
              </a:rPr>
              <a:t>Requires</a:t>
            </a:r>
            <a:r>
              <a:rPr lang="en-US" dirty="0" smtClean="0">
                <a:solidFill>
                  <a:schemeClr val="bg1"/>
                </a:solidFill>
              </a:rPr>
              <a:t> a ROOT CA Certificate to validate the card certificate!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Any card belonging to any user can be “attached” to any local account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What happens when the certificate on the card is revoked or expires?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Local account password still works</a:t>
            </a:r>
          </a:p>
        </p:txBody>
      </p:sp>
    </p:spTree>
    <p:extLst>
      <p:ext uri="{BB962C8B-B14F-4D97-AF65-F5344CB8AC3E}">
        <p14:creationId xmlns:p14="http://schemas.microsoft.com/office/powerpoint/2010/main" val="61669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5809857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SSH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The incomplete implementation for Sierra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All valid certs from smartcards are provided to the “</a:t>
            </a:r>
            <a:r>
              <a:rPr lang="en-US" dirty="0" err="1" smtClean="0">
                <a:solidFill>
                  <a:schemeClr val="bg1"/>
                </a:solidFill>
              </a:rPr>
              <a:t>ssh-keychain.dylib</a:t>
            </a:r>
            <a:r>
              <a:rPr lang="en-US" dirty="0" smtClean="0">
                <a:solidFill>
                  <a:schemeClr val="bg1"/>
                </a:solidFill>
              </a:rPr>
              <a:t>” library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Card Access is controlled by two methods: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Environment Variable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26" y="2837753"/>
            <a:ext cx="8546748" cy="57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8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5809857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SSH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The incomplete implementation for Sierra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All valid certs from smartcards are provided to the “</a:t>
            </a:r>
            <a:r>
              <a:rPr lang="en-US" dirty="0" err="1" smtClean="0">
                <a:solidFill>
                  <a:schemeClr val="bg1"/>
                </a:solidFill>
              </a:rPr>
              <a:t>ssh-keychain.dylib</a:t>
            </a:r>
            <a:r>
              <a:rPr lang="en-US" dirty="0" smtClean="0">
                <a:solidFill>
                  <a:schemeClr val="bg1"/>
                </a:solidFill>
              </a:rPr>
              <a:t>” library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Card Access is controlled by two methods: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Per user configuration </a:t>
            </a:r>
            <a:r>
              <a:rPr lang="en-US" dirty="0" err="1" smtClean="0">
                <a:solidFill>
                  <a:schemeClr val="bg1"/>
                </a:solidFill>
              </a:rPr>
              <a:t>plist</a:t>
            </a:r>
            <a:endParaRPr lang="en-US" dirty="0">
              <a:solidFill>
                <a:schemeClr val="bg1"/>
              </a:solidFill>
            </a:endParaRP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~/.</a:t>
            </a:r>
            <a:r>
              <a:rPr lang="en-US" dirty="0" err="1" smtClean="0">
                <a:solidFill>
                  <a:schemeClr val="bg1"/>
                </a:solidFill>
              </a:rPr>
              <a:t>ssh</a:t>
            </a:r>
            <a:r>
              <a:rPr lang="en-US" dirty="0" smtClean="0">
                <a:solidFill>
                  <a:schemeClr val="bg1"/>
                </a:solidFill>
              </a:rPr>
              <a:t>/</a:t>
            </a:r>
            <a:r>
              <a:rPr lang="en-US" dirty="0" err="1" smtClean="0">
                <a:solidFill>
                  <a:schemeClr val="bg1"/>
                </a:solidFill>
              </a:rPr>
              <a:t>sshkeychain.plist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4860" y="2816305"/>
            <a:ext cx="357306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~/.</a:t>
            </a:r>
            <a:r>
              <a:rPr lang="en-US" sz="1800" dirty="0" err="1" smtClean="0">
                <a:latin typeface="Menlo" charset="0"/>
                <a:ea typeface="Menlo" charset="0"/>
                <a:cs typeface="Menlo" charset="0"/>
              </a:rPr>
              <a:t>ssh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/</a:t>
            </a:r>
            <a:r>
              <a:rPr lang="en-US" sz="1800" dirty="0" err="1" smtClean="0">
                <a:latin typeface="Menlo" charset="0"/>
                <a:ea typeface="Menlo" charset="0"/>
                <a:cs typeface="Menlo" charset="0"/>
              </a:rPr>
              <a:t>sshkeychain.plist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415777"/>
            <a:ext cx="58547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58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5809857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SSH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The incomplete implementation for Sierra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All valid certs from smartcards are provided to the “</a:t>
            </a:r>
            <a:r>
              <a:rPr lang="en-US" dirty="0" err="1" smtClean="0">
                <a:solidFill>
                  <a:schemeClr val="bg1"/>
                </a:solidFill>
              </a:rPr>
              <a:t>ssh-keychain.dylib</a:t>
            </a:r>
            <a:r>
              <a:rPr lang="en-US" dirty="0" smtClean="0">
                <a:solidFill>
                  <a:schemeClr val="bg1"/>
                </a:solidFill>
              </a:rPr>
              <a:t>” library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man </a:t>
            </a:r>
            <a:r>
              <a:rPr lang="en-US" dirty="0" err="1" smtClean="0">
                <a:solidFill>
                  <a:schemeClr val="bg1"/>
                </a:solidFill>
              </a:rPr>
              <a:t>ssh</a:t>
            </a:r>
            <a:r>
              <a:rPr lang="en-US" dirty="0" smtClean="0">
                <a:solidFill>
                  <a:schemeClr val="bg1"/>
                </a:solidFill>
              </a:rPr>
              <a:t>-keychain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Hopefully we’ll get something more robust in future </a:t>
            </a:r>
            <a:r>
              <a:rPr lang="en-US" dirty="0" err="1" smtClean="0">
                <a:solidFill>
                  <a:schemeClr val="bg1"/>
                </a:solidFill>
              </a:rPr>
              <a:t>macOS</a:t>
            </a:r>
            <a:r>
              <a:rPr lang="en-US" dirty="0" smtClean="0">
                <a:solidFill>
                  <a:schemeClr val="bg1"/>
                </a:solidFill>
              </a:rPr>
              <a:t> versions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96896" y="2524072"/>
            <a:ext cx="24701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smtClean="0">
                <a:latin typeface="Menlo" charset="0"/>
                <a:ea typeface="Menlo" charset="0"/>
                <a:cs typeface="Menlo" charset="0"/>
              </a:rPr>
              <a:t>man </a:t>
            </a:r>
            <a:r>
              <a:rPr lang="en-US" sz="1800" dirty="0" err="1" smtClean="0">
                <a:latin typeface="Menlo" charset="0"/>
                <a:ea typeface="Menlo" charset="0"/>
                <a:cs typeface="Menlo" charset="0"/>
              </a:rPr>
              <a:t>ssh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-keychain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021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(or how I learned to re-love Active Directory)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First appeared in OS X 10.6.3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Active Directory with properly implemented Kerberos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Certificate Authority service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ROOT CA certificate installed on clients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Uses the same configuration as Attribute Mapping</a:t>
            </a:r>
          </a:p>
          <a:p>
            <a:pPr lvl="1"/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and some optional things, maybe.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52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(or how I learned to re-love Active Directory)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These are true mobile accounts, not local.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50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25518" y="2255519"/>
            <a:ext cx="4959538" cy="256430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5762211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The (simplified) Process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User account is provisioned with an individual certificate from the CA.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251" y="3806687"/>
            <a:ext cx="826036" cy="826036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4518740" y="2471885"/>
            <a:ext cx="768666" cy="689822"/>
            <a:chOff x="4399681" y="1399053"/>
            <a:chExt cx="1152437" cy="1104507"/>
          </a:xfrm>
        </p:grpSpPr>
        <p:pic>
          <p:nvPicPr>
            <p:cNvPr id="9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9681" y="1399053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56378" y="1807820"/>
              <a:ext cx="695740" cy="695740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4527288" y="3866282"/>
            <a:ext cx="718970" cy="706845"/>
            <a:chOff x="6589409" y="1019878"/>
            <a:chExt cx="1074673" cy="1074673"/>
          </a:xfrm>
        </p:grpSpPr>
        <p:pic>
          <p:nvPicPr>
            <p:cNvPr id="11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89409" y="1019878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46106" y="1476575"/>
              <a:ext cx="617976" cy="617976"/>
            </a:xfrm>
            <a:prstGeom prst="rect">
              <a:avLst/>
            </a:prstGeom>
          </p:spPr>
        </p:pic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399" y="2424352"/>
            <a:ext cx="784888" cy="784888"/>
          </a:xfrm>
          <a:prstGeom prst="rect">
            <a:avLst/>
          </a:prstGeom>
          <a:effectLst>
            <a:glow rad="190500">
              <a:schemeClr val="accent4">
                <a:satMod val="175000"/>
                <a:alpha val="40000"/>
              </a:schemeClr>
            </a:glow>
          </a:effectLst>
        </p:spPr>
      </p:pic>
      <p:cxnSp>
        <p:nvCxnSpPr>
          <p:cNvPr id="24" name="Elbow Connector 133"/>
          <p:cNvCxnSpPr>
            <a:stCxn id="11" idx="1"/>
            <a:endCxn id="23" idx="3"/>
          </p:cNvCxnSpPr>
          <p:nvPr/>
        </p:nvCxnSpPr>
        <p:spPr>
          <a:xfrm flipH="1" flipV="1">
            <a:off x="1683287" y="2816796"/>
            <a:ext cx="2844001" cy="1402909"/>
          </a:xfrm>
          <a:prstGeom prst="straightConnector1">
            <a:avLst/>
          </a:prstGeom>
          <a:ln w="63500">
            <a:solidFill>
              <a:srgbClr val="FFFF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133"/>
          <p:cNvCxnSpPr>
            <a:stCxn id="11" idx="0"/>
          </p:cNvCxnSpPr>
          <p:nvPr/>
        </p:nvCxnSpPr>
        <p:spPr>
          <a:xfrm flipV="1">
            <a:off x="4886773" y="3152391"/>
            <a:ext cx="0" cy="713891"/>
          </a:xfrm>
          <a:prstGeom prst="straightConnector1">
            <a:avLst/>
          </a:prstGeom>
          <a:ln w="63500">
            <a:solidFill>
              <a:srgbClr val="FFFF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948168" y="2208750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1</a:t>
            </a:r>
            <a:endParaRPr lang="en-GB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57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25518" y="2255519"/>
            <a:ext cx="4959538" cy="256430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6408254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The (simplified) Process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User unlocks the cert on the smart card, allowing the OS to use it.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251" y="3806687"/>
            <a:ext cx="826036" cy="826036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4518740" y="2471885"/>
            <a:ext cx="768666" cy="689822"/>
            <a:chOff x="4399681" y="1399053"/>
            <a:chExt cx="1152437" cy="1104507"/>
          </a:xfrm>
        </p:grpSpPr>
        <p:pic>
          <p:nvPicPr>
            <p:cNvPr id="19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9681" y="1399053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56378" y="1807820"/>
              <a:ext cx="695740" cy="695740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4527288" y="3866282"/>
            <a:ext cx="718970" cy="706845"/>
            <a:chOff x="6589409" y="1019878"/>
            <a:chExt cx="1074673" cy="1074673"/>
          </a:xfrm>
        </p:grpSpPr>
        <p:pic>
          <p:nvPicPr>
            <p:cNvPr id="22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89409" y="1019878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46106" y="1476575"/>
              <a:ext cx="617976" cy="617976"/>
            </a:xfrm>
            <a:prstGeom prst="rect">
              <a:avLst/>
            </a:prstGeom>
          </p:spPr>
        </p:pic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399" y="2424352"/>
            <a:ext cx="784888" cy="784888"/>
          </a:xfrm>
          <a:prstGeom prst="rect">
            <a:avLst/>
          </a:prstGeom>
          <a:effectLst>
            <a:glow rad="190500">
              <a:schemeClr val="accent4">
                <a:satMod val="175000"/>
                <a:alpha val="40000"/>
              </a:schemeClr>
            </a:glow>
          </a:effectLst>
        </p:spPr>
      </p:pic>
      <p:cxnSp>
        <p:nvCxnSpPr>
          <p:cNvPr id="28" name="Elbow Connector 133"/>
          <p:cNvCxnSpPr>
            <a:stCxn id="17" idx="0"/>
            <a:endCxn id="26" idx="2"/>
          </p:cNvCxnSpPr>
          <p:nvPr/>
        </p:nvCxnSpPr>
        <p:spPr>
          <a:xfrm flipV="1">
            <a:off x="1270269" y="3209240"/>
            <a:ext cx="20574" cy="597447"/>
          </a:xfrm>
          <a:prstGeom prst="straightConnector1">
            <a:avLst/>
          </a:prstGeom>
          <a:ln w="63500">
            <a:solidFill>
              <a:srgbClr val="00B05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948167" y="2208750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2</a:t>
            </a:r>
            <a:endParaRPr lang="en-GB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037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25518" y="2255519"/>
            <a:ext cx="4959538" cy="256430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6139898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The (simplified) Process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OS sends a TGT Request to the Active Directory DC(s) using certificate from the smart card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251" y="3806687"/>
            <a:ext cx="826036" cy="826036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4518740" y="2471885"/>
            <a:ext cx="768666" cy="689822"/>
            <a:chOff x="4399681" y="1399053"/>
            <a:chExt cx="1152437" cy="1104507"/>
          </a:xfrm>
        </p:grpSpPr>
        <p:pic>
          <p:nvPicPr>
            <p:cNvPr id="20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9681" y="1399053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56378" y="1807820"/>
              <a:ext cx="695740" cy="69574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4527288" y="3866282"/>
            <a:ext cx="718970" cy="706845"/>
            <a:chOff x="6589409" y="1019878"/>
            <a:chExt cx="1074673" cy="1074673"/>
          </a:xfrm>
        </p:grpSpPr>
        <p:pic>
          <p:nvPicPr>
            <p:cNvPr id="23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89409" y="1019878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46106" y="1476575"/>
              <a:ext cx="617976" cy="617976"/>
            </a:xfrm>
            <a:prstGeom prst="rect">
              <a:avLst/>
            </a:prstGeom>
          </p:spPr>
        </p:pic>
      </p:grpSp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399" y="2424352"/>
            <a:ext cx="784888" cy="784888"/>
          </a:xfrm>
          <a:prstGeom prst="rect">
            <a:avLst/>
          </a:prstGeom>
          <a:effectLst>
            <a:glow rad="190500">
              <a:schemeClr val="accent4">
                <a:satMod val="175000"/>
                <a:alpha val="40000"/>
              </a:schemeClr>
            </a:glow>
          </a:effectLst>
        </p:spPr>
      </p:pic>
      <p:cxnSp>
        <p:nvCxnSpPr>
          <p:cNvPr id="26" name="Elbow Connector 133"/>
          <p:cNvCxnSpPr>
            <a:stCxn id="18" idx="3"/>
            <a:endCxn id="23" idx="1"/>
          </p:cNvCxnSpPr>
          <p:nvPr/>
        </p:nvCxnSpPr>
        <p:spPr>
          <a:xfrm>
            <a:off x="1683287" y="4219705"/>
            <a:ext cx="2844001" cy="0"/>
          </a:xfrm>
          <a:prstGeom prst="straightConnector1">
            <a:avLst/>
          </a:prstGeom>
          <a:ln w="63500">
            <a:solidFill>
              <a:srgbClr val="FF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948167" y="2208750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3</a:t>
            </a:r>
            <a:endParaRPr lang="en-GB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0525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25518" y="2255519"/>
            <a:ext cx="4959538" cy="256430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1369219"/>
            <a:ext cx="5894698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>
                <a:solidFill>
                  <a:schemeClr val="bg1"/>
                </a:solidFill>
              </a:rPr>
              <a:t> The (simplified) </a:t>
            </a:r>
            <a:r>
              <a:rPr lang="en-US" dirty="0" smtClean="0">
                <a:solidFill>
                  <a:schemeClr val="bg1"/>
                </a:solidFill>
              </a:rPr>
              <a:t>Process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DC checks the supplied cert against the record in the Certificate Authority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251" y="3806687"/>
            <a:ext cx="826036" cy="826036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4518740" y="2471885"/>
            <a:ext cx="768666" cy="689822"/>
            <a:chOff x="4399681" y="1399053"/>
            <a:chExt cx="1152437" cy="1104507"/>
          </a:xfrm>
        </p:grpSpPr>
        <p:pic>
          <p:nvPicPr>
            <p:cNvPr id="21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4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9681" y="1399053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56378" y="1807820"/>
              <a:ext cx="695740" cy="695740"/>
            </a:xfrm>
            <a:prstGeom prst="rect">
              <a:avLst/>
            </a:prstGeom>
          </p:spPr>
        </p:pic>
      </p:grpSp>
      <p:grpSp>
        <p:nvGrpSpPr>
          <p:cNvPr id="23" name="Group 22"/>
          <p:cNvGrpSpPr/>
          <p:nvPr/>
        </p:nvGrpSpPr>
        <p:grpSpPr>
          <a:xfrm>
            <a:off x="4527288" y="3866282"/>
            <a:ext cx="718970" cy="706845"/>
            <a:chOff x="6589409" y="1019878"/>
            <a:chExt cx="1074673" cy="1074673"/>
          </a:xfrm>
        </p:grpSpPr>
        <p:pic>
          <p:nvPicPr>
            <p:cNvPr id="24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4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89409" y="1019878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46106" y="1476575"/>
              <a:ext cx="617976" cy="617976"/>
            </a:xfrm>
            <a:prstGeom prst="rect">
              <a:avLst/>
            </a:prstGeom>
          </p:spPr>
        </p:pic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8399" y="2424352"/>
            <a:ext cx="784888" cy="784888"/>
          </a:xfrm>
          <a:prstGeom prst="rect">
            <a:avLst/>
          </a:prstGeom>
          <a:effectLst>
            <a:glow rad="190500">
              <a:schemeClr val="accent4">
                <a:satMod val="175000"/>
                <a:alpha val="40000"/>
              </a:schemeClr>
            </a:glow>
          </a:effectLst>
        </p:spPr>
      </p:pic>
      <p:cxnSp>
        <p:nvCxnSpPr>
          <p:cNvPr id="27" name="Elbow Connector 133"/>
          <p:cNvCxnSpPr/>
          <p:nvPr/>
        </p:nvCxnSpPr>
        <p:spPr>
          <a:xfrm flipV="1">
            <a:off x="4886773" y="3152391"/>
            <a:ext cx="0" cy="713891"/>
          </a:xfrm>
          <a:prstGeom prst="straightConnector1">
            <a:avLst/>
          </a:prstGeom>
          <a:ln w="6350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948167" y="2208750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4</a:t>
            </a:r>
            <a:endParaRPr lang="en-GB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02034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USB Card Reader - </a:t>
            </a:r>
            <a:r>
              <a:rPr lang="en-US" dirty="0" err="1" smtClean="0">
                <a:solidFill>
                  <a:schemeClr val="bg1"/>
                </a:solidFill>
              </a:rPr>
              <a:t>Omnikey</a:t>
            </a:r>
            <a:r>
              <a:rPr lang="en-US" dirty="0" smtClean="0">
                <a:solidFill>
                  <a:schemeClr val="bg1"/>
                </a:solidFill>
              </a:rPr>
              <a:t> 3121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932" y="1829365"/>
            <a:ext cx="3314135" cy="3314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753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25518" y="2255519"/>
            <a:ext cx="4959538" cy="256430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6915150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>
                <a:solidFill>
                  <a:schemeClr val="bg1"/>
                </a:solidFill>
              </a:rPr>
              <a:t> The (simplified) Process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TGT Reply sent back from the DC to the Mac client.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(either a Kerberos Ticket or a denial)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251" y="3806687"/>
            <a:ext cx="826036" cy="826036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4518740" y="2471885"/>
            <a:ext cx="768666" cy="689822"/>
            <a:chOff x="4399681" y="1399053"/>
            <a:chExt cx="1152437" cy="1104507"/>
          </a:xfrm>
        </p:grpSpPr>
        <p:pic>
          <p:nvPicPr>
            <p:cNvPr id="20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9681" y="1399053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56378" y="1807820"/>
              <a:ext cx="695740" cy="69574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4527288" y="3866282"/>
            <a:ext cx="718970" cy="706845"/>
            <a:chOff x="6589409" y="1019878"/>
            <a:chExt cx="1074673" cy="1074673"/>
          </a:xfrm>
        </p:grpSpPr>
        <p:pic>
          <p:nvPicPr>
            <p:cNvPr id="23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89409" y="1019878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46106" y="1476575"/>
              <a:ext cx="617976" cy="617976"/>
            </a:xfrm>
            <a:prstGeom prst="rect">
              <a:avLst/>
            </a:prstGeom>
          </p:spPr>
        </p:pic>
      </p:grpSp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399" y="2424352"/>
            <a:ext cx="784888" cy="784888"/>
          </a:xfrm>
          <a:prstGeom prst="rect">
            <a:avLst/>
          </a:prstGeom>
          <a:effectLst>
            <a:glow rad="190500">
              <a:schemeClr val="accent4">
                <a:satMod val="175000"/>
                <a:alpha val="40000"/>
              </a:schemeClr>
            </a:glow>
          </a:effectLst>
        </p:spPr>
      </p:pic>
      <p:cxnSp>
        <p:nvCxnSpPr>
          <p:cNvPr id="26" name="Elbow Connector 133"/>
          <p:cNvCxnSpPr>
            <a:stCxn id="23" idx="1"/>
            <a:endCxn id="18" idx="3"/>
          </p:cNvCxnSpPr>
          <p:nvPr/>
        </p:nvCxnSpPr>
        <p:spPr>
          <a:xfrm flipH="1">
            <a:off x="1683287" y="4219705"/>
            <a:ext cx="2844001" cy="0"/>
          </a:xfrm>
          <a:prstGeom prst="straightConnector1">
            <a:avLst/>
          </a:prstGeom>
          <a:ln w="63500">
            <a:solidFill>
              <a:srgbClr val="FF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948167" y="2208750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5</a:t>
            </a:r>
            <a:endParaRPr lang="en-GB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539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625518" y="2255519"/>
            <a:ext cx="4959538" cy="256430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5479919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>
                <a:solidFill>
                  <a:schemeClr val="bg1"/>
                </a:solidFill>
              </a:rPr>
              <a:t> The (simplified) Process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Unique in that the user does NOT have a password on their AD account!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251" y="3806687"/>
            <a:ext cx="826036" cy="826036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4518740" y="2471885"/>
            <a:ext cx="768666" cy="689822"/>
            <a:chOff x="4399681" y="1399053"/>
            <a:chExt cx="1152437" cy="1104507"/>
          </a:xfrm>
        </p:grpSpPr>
        <p:pic>
          <p:nvPicPr>
            <p:cNvPr id="20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9681" y="1399053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56378" y="1807820"/>
              <a:ext cx="695740" cy="695740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4527288" y="3866282"/>
            <a:ext cx="718970" cy="706845"/>
            <a:chOff x="6589409" y="1019878"/>
            <a:chExt cx="1074673" cy="1074673"/>
          </a:xfrm>
        </p:grpSpPr>
        <p:pic>
          <p:nvPicPr>
            <p:cNvPr id="23" name="Picture 24" descr="C:\Users\mazzopa1\Pictures\icons\azure\CnE_Enterprise\Server rack.png"/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89409" y="1019878"/>
              <a:ext cx="1074673" cy="10746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46106" y="1476575"/>
              <a:ext cx="617976" cy="617976"/>
            </a:xfrm>
            <a:prstGeom prst="rect">
              <a:avLst/>
            </a:prstGeom>
          </p:spPr>
        </p:pic>
      </p:grpSp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399" y="2424352"/>
            <a:ext cx="784888" cy="784888"/>
          </a:xfrm>
          <a:prstGeom prst="rect">
            <a:avLst/>
          </a:prstGeom>
          <a:effectLst>
            <a:glow rad="1905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15" name="Rectangle 14"/>
          <p:cNvSpPr/>
          <p:nvPr/>
        </p:nvSpPr>
        <p:spPr>
          <a:xfrm>
            <a:off x="2948167" y="2208750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6</a:t>
            </a:r>
            <a:endParaRPr lang="en-GB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cxnSp>
        <p:nvCxnSpPr>
          <p:cNvPr id="14" name="Elbow Connector 133"/>
          <p:cNvCxnSpPr/>
          <p:nvPr/>
        </p:nvCxnSpPr>
        <p:spPr>
          <a:xfrm flipV="1">
            <a:off x="1270269" y="3209240"/>
            <a:ext cx="20574" cy="597447"/>
          </a:xfrm>
          <a:prstGeom prst="straightConnector1">
            <a:avLst/>
          </a:prstGeom>
          <a:ln w="63500">
            <a:solidFill>
              <a:srgbClr val="00B05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26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 Essentials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AD Bind (Apple Plugin, </a:t>
            </a:r>
            <a:r>
              <a:rPr lang="en-US" dirty="0" err="1" smtClean="0">
                <a:solidFill>
                  <a:schemeClr val="bg1"/>
                </a:solidFill>
              </a:rPr>
              <a:t>Centrify</a:t>
            </a:r>
            <a:r>
              <a:rPr lang="en-US" dirty="0" smtClean="0">
                <a:solidFill>
                  <a:schemeClr val="bg1"/>
                </a:solidFill>
              </a:rPr>
              <a:t> or </a:t>
            </a:r>
            <a:r>
              <a:rPr lang="en-US" dirty="0" err="1" smtClean="0">
                <a:solidFill>
                  <a:schemeClr val="bg1"/>
                </a:solidFill>
              </a:rPr>
              <a:t>AdmitMac</a:t>
            </a:r>
            <a:r>
              <a:rPr lang="en-US" dirty="0" smtClean="0">
                <a:solidFill>
                  <a:schemeClr val="bg1"/>
                </a:solidFill>
              </a:rPr>
              <a:t> PKI)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The stuff from </a:t>
            </a:r>
            <a:r>
              <a:rPr lang="en-US" strike="sngStrike" dirty="0" smtClean="0">
                <a:solidFill>
                  <a:schemeClr val="bg1"/>
                </a:solidFill>
              </a:rPr>
              <a:t>scene 24</a:t>
            </a:r>
            <a:r>
              <a:rPr lang="en-US" dirty="0" smtClean="0">
                <a:solidFill>
                  <a:schemeClr val="bg1"/>
                </a:solidFill>
              </a:rPr>
              <a:t> slides 33 &amp; 34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Disable </a:t>
            </a:r>
            <a:r>
              <a:rPr lang="en-US" dirty="0" err="1" smtClean="0">
                <a:solidFill>
                  <a:schemeClr val="bg1"/>
                </a:solidFill>
              </a:rPr>
              <a:t>FileVault</a:t>
            </a:r>
            <a:r>
              <a:rPr lang="en-US" dirty="0" smtClean="0">
                <a:solidFill>
                  <a:schemeClr val="bg1"/>
                </a:solidFill>
              </a:rPr>
              <a:t> 2 automatic user login (more on this soon)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defaults write /Library/Preferences/</a:t>
            </a:r>
            <a:r>
              <a:rPr lang="en-US" dirty="0" err="1">
                <a:solidFill>
                  <a:schemeClr val="bg1"/>
                </a:solidFill>
              </a:rPr>
              <a:t>com.apple.loginwindow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DisableFDEAutoLogin</a:t>
            </a:r>
            <a:r>
              <a:rPr lang="en-US" dirty="0">
                <a:solidFill>
                  <a:schemeClr val="bg1"/>
                </a:solidFill>
              </a:rPr>
              <a:t> -bool YES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74035" y="2889332"/>
            <a:ext cx="6033051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800" smtClean="0">
                <a:latin typeface="Menlo" charset="0"/>
                <a:ea typeface="Menlo" charset="0"/>
                <a:cs typeface="Menlo" charset="0"/>
              </a:rPr>
              <a:t>defaults 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write /Library/Preferences/</a:t>
            </a:r>
            <a:r>
              <a:rPr lang="en-GB" sz="1800" dirty="0" err="1" smtClean="0">
                <a:latin typeface="Menlo" charset="0"/>
                <a:ea typeface="Menlo" charset="0"/>
                <a:cs typeface="Menlo" charset="0"/>
              </a:rPr>
              <a:t>com.apple.loginwindow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GB" sz="1800" dirty="0" err="1" smtClean="0">
                <a:latin typeface="Menlo" charset="0"/>
                <a:ea typeface="Menlo" charset="0"/>
                <a:cs typeface="Menlo" charset="0"/>
              </a:rPr>
              <a:t>DisableFDEAutoLogin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800" dirty="0" smtClean="0">
                <a:latin typeface="Menlo" charset="0"/>
                <a:ea typeface="Menlo" charset="0"/>
                <a:cs typeface="Menlo" charset="0"/>
              </a:rPr>
              <a:t>–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bool YES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676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 Essentials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Make sure the </a:t>
            </a:r>
            <a:r>
              <a:rPr lang="en-US" dirty="0" err="1" smtClean="0">
                <a:solidFill>
                  <a:schemeClr val="bg1"/>
                </a:solidFill>
              </a:rPr>
              <a:t>loginwindow</a:t>
            </a:r>
            <a:r>
              <a:rPr lang="en-US" dirty="0" smtClean="0">
                <a:solidFill>
                  <a:schemeClr val="bg1"/>
                </a:solidFill>
              </a:rPr>
              <a:t> is set to display as “List of users”.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It’s set this way by default. Make sure with:</a:t>
            </a: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0023" y="2380284"/>
            <a:ext cx="6033051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defaults write /Library/Preferences/</a:t>
            </a:r>
            <a:r>
              <a:rPr lang="en-GB" sz="1800" dirty="0" err="1" smtClean="0">
                <a:latin typeface="Menlo" charset="0"/>
                <a:ea typeface="Menlo" charset="0"/>
                <a:cs typeface="Menlo" charset="0"/>
              </a:rPr>
              <a:t>com.apple.loginwindow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 SHOWFULLNAME </a:t>
            </a:r>
            <a:r>
              <a:rPr lang="mr-IN" sz="1800" dirty="0" smtClean="0">
                <a:latin typeface="Menlo" charset="0"/>
                <a:ea typeface="Menlo" charset="0"/>
                <a:cs typeface="Menlo" charset="0"/>
              </a:rPr>
              <a:t>–</a:t>
            </a:r>
            <a:r>
              <a:rPr lang="en-GB" sz="1800" dirty="0" err="1" smtClean="0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 0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2258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 Essentials</a:t>
            </a:r>
          </a:p>
          <a:p>
            <a:pPr lvl="1"/>
            <a:r>
              <a:rPr lang="en-US" dirty="0" err="1" smtClean="0">
                <a:solidFill>
                  <a:schemeClr val="bg1"/>
                </a:solidFill>
              </a:rPr>
              <a:t>Centrify</a:t>
            </a:r>
            <a:r>
              <a:rPr lang="en-US" dirty="0" smtClean="0">
                <a:solidFill>
                  <a:schemeClr val="bg1"/>
                </a:solidFill>
              </a:rPr>
              <a:t> and </a:t>
            </a:r>
            <a:r>
              <a:rPr lang="en-US" dirty="0" err="1" smtClean="0">
                <a:solidFill>
                  <a:schemeClr val="bg1"/>
                </a:solidFill>
              </a:rPr>
              <a:t>Thursby</a:t>
            </a:r>
            <a:r>
              <a:rPr lang="en-US" dirty="0" smtClean="0">
                <a:solidFill>
                  <a:schemeClr val="bg1"/>
                </a:solidFill>
              </a:rPr>
              <a:t> make a lot of this stuff easy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 lot of the configuration is done for you</a:t>
            </a:r>
          </a:p>
          <a:p>
            <a:pPr lvl="1"/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at a price.</a:t>
            </a:r>
          </a:p>
          <a:p>
            <a:pPr lvl="1"/>
            <a:endParaRPr lang="en-GB" dirty="0">
              <a:solidFill>
                <a:schemeClr val="bg1"/>
              </a:solidFill>
            </a:endParaRP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For the Apple Plugin, we have to get more involved.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19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Extra </a:t>
            </a:r>
            <a:r>
              <a:rPr lang="en-US" dirty="0" err="1" smtClean="0">
                <a:solidFill>
                  <a:schemeClr val="bg1"/>
                </a:solidFill>
              </a:rPr>
              <a:t>plist</a:t>
            </a:r>
            <a:r>
              <a:rPr lang="en-US" dirty="0" smtClean="0">
                <a:solidFill>
                  <a:schemeClr val="bg1"/>
                </a:solidFill>
              </a:rPr>
              <a:t> configuration goodness!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Keychain Access app has certificate security settings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646" y="2658484"/>
            <a:ext cx="4645025" cy="228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97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Extra </a:t>
            </a:r>
            <a:r>
              <a:rPr lang="en-US" dirty="0" err="1" smtClean="0">
                <a:solidFill>
                  <a:schemeClr val="bg1"/>
                </a:solidFill>
              </a:rPr>
              <a:t>plist</a:t>
            </a:r>
            <a:r>
              <a:rPr lang="en-US" dirty="0" smtClean="0">
                <a:solidFill>
                  <a:schemeClr val="bg1"/>
                </a:solidFill>
              </a:rPr>
              <a:t> configuration goodness!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2"/>
            <a:r>
              <a:rPr lang="en-US" dirty="0" err="1" smtClean="0">
                <a:solidFill>
                  <a:schemeClr val="bg1"/>
                </a:solidFill>
              </a:rPr>
              <a:t>CRLStyle</a:t>
            </a: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	- None | </a:t>
            </a:r>
            <a:r>
              <a:rPr lang="en-US" dirty="0" err="1" smtClean="0">
                <a:solidFill>
                  <a:schemeClr val="bg1"/>
                </a:solidFill>
              </a:rPr>
              <a:t>BestAttempt</a:t>
            </a:r>
            <a:r>
              <a:rPr lang="en-US" dirty="0" smtClean="0">
                <a:solidFill>
                  <a:schemeClr val="bg1"/>
                </a:solidFill>
              </a:rPr>
              <a:t> | </a:t>
            </a:r>
            <a:r>
              <a:rPr lang="en-US" dirty="0" err="1" smtClean="0">
                <a:solidFill>
                  <a:schemeClr val="bg1"/>
                </a:solidFill>
              </a:rPr>
              <a:t>RequireIfPresent</a:t>
            </a:r>
            <a:endParaRPr lang="en-US" dirty="0" smtClean="0">
              <a:solidFill>
                <a:schemeClr val="bg1"/>
              </a:solidFill>
            </a:endParaRPr>
          </a:p>
          <a:p>
            <a:pPr lvl="2"/>
            <a:r>
              <a:rPr lang="en-US" dirty="0" err="1" smtClean="0">
                <a:solidFill>
                  <a:schemeClr val="bg1"/>
                </a:solidFill>
              </a:rPr>
              <a:t>OCSPStyle</a:t>
            </a:r>
            <a:r>
              <a:rPr lang="en-US" dirty="0" smtClean="0">
                <a:solidFill>
                  <a:schemeClr val="bg1"/>
                </a:solidFill>
              </a:rPr>
              <a:t>		- </a:t>
            </a:r>
            <a:r>
              <a:rPr lang="en-US" dirty="0">
                <a:solidFill>
                  <a:schemeClr val="bg1"/>
                </a:solidFill>
              </a:rPr>
              <a:t>None | </a:t>
            </a:r>
            <a:r>
              <a:rPr lang="en-US" dirty="0" err="1">
                <a:solidFill>
                  <a:schemeClr val="bg1"/>
                </a:solidFill>
              </a:rPr>
              <a:t>BestAttempt</a:t>
            </a:r>
            <a:r>
              <a:rPr lang="en-US" dirty="0">
                <a:solidFill>
                  <a:schemeClr val="bg1"/>
                </a:solidFill>
              </a:rPr>
              <a:t> | </a:t>
            </a:r>
            <a:r>
              <a:rPr lang="en-US" dirty="0" err="1" smtClean="0">
                <a:solidFill>
                  <a:schemeClr val="bg1"/>
                </a:solidFill>
              </a:rPr>
              <a:t>RequireIfPresent</a:t>
            </a:r>
            <a:endParaRPr lang="en-US" dirty="0" smtClean="0">
              <a:solidFill>
                <a:schemeClr val="bg1"/>
              </a:solidFill>
            </a:endParaRPr>
          </a:p>
          <a:p>
            <a:pPr lvl="2"/>
            <a:endParaRPr lang="en-US" dirty="0" smtClean="0">
              <a:solidFill>
                <a:schemeClr val="bg1"/>
              </a:solidFill>
            </a:endParaRPr>
          </a:p>
          <a:p>
            <a:pPr lvl="2"/>
            <a:r>
              <a:rPr lang="en-US" dirty="0" err="1" smtClean="0">
                <a:solidFill>
                  <a:schemeClr val="bg1"/>
                </a:solidFill>
              </a:rPr>
              <a:t>RevocationFirst</a:t>
            </a:r>
            <a:r>
              <a:rPr lang="en-US" dirty="0" smtClean="0">
                <a:solidFill>
                  <a:schemeClr val="bg1"/>
                </a:solidFill>
              </a:rPr>
              <a:t>		- OCSP | CRL | Require Both</a:t>
            </a:r>
          </a:p>
          <a:p>
            <a:pPr lvl="2"/>
            <a:r>
              <a:rPr lang="en-US" dirty="0" err="1" smtClean="0">
                <a:solidFill>
                  <a:schemeClr val="bg1"/>
                </a:solidFill>
              </a:rPr>
              <a:t>CRLSufficientPerCert</a:t>
            </a: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- 0 | 1</a:t>
            </a:r>
          </a:p>
          <a:p>
            <a:pPr lvl="2"/>
            <a:r>
              <a:rPr lang="en-US" dirty="0" err="1" smtClean="0">
                <a:solidFill>
                  <a:schemeClr val="bg1"/>
                </a:solidFill>
              </a:rPr>
              <a:t>OCSPSufficientPerCert</a:t>
            </a:r>
            <a:r>
              <a:rPr lang="en-US" dirty="0" smtClean="0">
                <a:solidFill>
                  <a:schemeClr val="bg1"/>
                </a:solidFill>
              </a:rPr>
              <a:t>	- 0 |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7200" y="1998000"/>
            <a:ext cx="731724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defaults </a:t>
            </a:r>
            <a:r>
              <a:rPr lang="en-GB" sz="1800">
                <a:latin typeface="Menlo" charset="0"/>
                <a:ea typeface="Menlo" charset="0"/>
                <a:cs typeface="Menlo" charset="0"/>
              </a:rPr>
              <a:t>write </a:t>
            </a:r>
            <a:r>
              <a:rPr lang="en-GB" sz="1800" smtClean="0">
                <a:latin typeface="Menlo" charset="0"/>
                <a:ea typeface="Menlo" charset="0"/>
                <a:cs typeface="Menlo" charset="0"/>
              </a:rPr>
              <a:t>~/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Library/Preferences/</a:t>
            </a:r>
            <a:r>
              <a:rPr lang="en-GB" sz="1800" dirty="0" err="1" smtClean="0">
                <a:latin typeface="Menlo" charset="0"/>
                <a:ea typeface="Menlo" charset="0"/>
                <a:cs typeface="Menlo" charset="0"/>
              </a:rPr>
              <a:t>com.apple.security.revocation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32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8"/>
            <a:ext cx="7886700" cy="377428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Legacy Configuration 10.6.3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GB" dirty="0" smtClean="0">
                <a:solidFill>
                  <a:schemeClr val="bg1"/>
                </a:solidFill>
              </a:rPr>
              <a:t> 10.12.x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/</a:t>
            </a:r>
            <a:r>
              <a:rPr lang="en-US" dirty="0" err="1" smtClean="0">
                <a:solidFill>
                  <a:schemeClr val="bg1"/>
                </a:solidFill>
              </a:rPr>
              <a:t>etc</a:t>
            </a:r>
            <a:r>
              <a:rPr lang="en-US" dirty="0" smtClean="0">
                <a:solidFill>
                  <a:schemeClr val="bg1"/>
                </a:solidFill>
              </a:rPr>
              <a:t>/</a:t>
            </a:r>
            <a:r>
              <a:rPr lang="en-US" dirty="0" err="1" smtClean="0">
                <a:solidFill>
                  <a:schemeClr val="bg1"/>
                </a:solidFill>
              </a:rPr>
              <a:t>cacloginconfig.plist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This same file is also used for “Attribute Matching”.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857" y="2107320"/>
            <a:ext cx="5486859" cy="245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49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 </a:t>
            </a:r>
            <a:r>
              <a:rPr lang="en-GB" dirty="0" smtClean="0">
                <a:solidFill>
                  <a:schemeClr val="bg1"/>
                </a:solidFill>
              </a:rPr>
              <a:t>10.12 onwards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3rd Party Authorisation Plugins</a:t>
            </a:r>
          </a:p>
          <a:p>
            <a:pPr lvl="2"/>
            <a:r>
              <a:rPr lang="en-GB" dirty="0" smtClean="0">
                <a:solidFill>
                  <a:schemeClr val="bg1"/>
                </a:solidFill>
              </a:rPr>
              <a:t>US National Institutes of Health has one in development</a:t>
            </a:r>
          </a:p>
          <a:p>
            <a:pPr lvl="2"/>
            <a:r>
              <a:rPr lang="en-GB" dirty="0" smtClean="0">
                <a:solidFill>
                  <a:schemeClr val="bg1"/>
                </a:solidFill>
              </a:rPr>
              <a:t>It’s meant for PIV cards</a:t>
            </a:r>
          </a:p>
          <a:p>
            <a:pPr lvl="2"/>
            <a:r>
              <a:rPr lang="en-GB" dirty="0" smtClean="0">
                <a:solidFill>
                  <a:schemeClr val="bg1"/>
                </a:solidFill>
              </a:rPr>
              <a:t>Will go Open Source soon!</a:t>
            </a:r>
          </a:p>
          <a:p>
            <a:pPr lvl="2"/>
            <a:endParaRPr lang="en-GB" dirty="0" smtClean="0">
              <a:solidFill>
                <a:schemeClr val="bg1"/>
              </a:solidFill>
            </a:endParaRP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Regardless, you still need the previous slides info!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23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 </a:t>
            </a:r>
            <a:r>
              <a:rPr lang="en-GB" dirty="0" smtClean="0">
                <a:solidFill>
                  <a:schemeClr val="bg1"/>
                </a:solidFill>
              </a:rPr>
              <a:t>10.12 onwards for CTK API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/</a:t>
            </a:r>
            <a:r>
              <a:rPr lang="en-US" dirty="0" err="1" smtClean="0">
                <a:solidFill>
                  <a:schemeClr val="bg1"/>
                </a:solidFill>
              </a:rPr>
              <a:t>etc</a:t>
            </a:r>
            <a:r>
              <a:rPr lang="en-US" dirty="0" smtClean="0">
                <a:solidFill>
                  <a:schemeClr val="bg1"/>
                </a:solidFill>
              </a:rPr>
              <a:t>/</a:t>
            </a:r>
            <a:r>
              <a:rPr lang="en-US" dirty="0" err="1" smtClean="0">
                <a:solidFill>
                  <a:schemeClr val="bg1"/>
                </a:solidFill>
              </a:rPr>
              <a:t>SmartcardConfig.plist</a:t>
            </a:r>
            <a:endParaRPr lang="en-US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269" y="2186246"/>
            <a:ext cx="4724400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326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USB Card Reader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Identive</a:t>
            </a:r>
            <a:r>
              <a:rPr lang="en-US" dirty="0" smtClean="0">
                <a:solidFill>
                  <a:schemeClr val="bg1"/>
                </a:solidFill>
              </a:rPr>
              <a:t> Cloud 2900R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521" y="1739882"/>
            <a:ext cx="3444958" cy="340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71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 </a:t>
            </a:r>
            <a:r>
              <a:rPr lang="en-GB" dirty="0" smtClean="0">
                <a:solidFill>
                  <a:schemeClr val="bg1"/>
                </a:solidFill>
              </a:rPr>
              <a:t>10.12 </a:t>
            </a:r>
            <a:r>
              <a:rPr lang="en-GB" dirty="0">
                <a:solidFill>
                  <a:schemeClr val="bg1"/>
                </a:solidFill>
              </a:rPr>
              <a:t>onwards for CTK API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Extra </a:t>
            </a:r>
            <a:r>
              <a:rPr lang="en-US" dirty="0" err="1" smtClean="0">
                <a:solidFill>
                  <a:schemeClr val="bg1"/>
                </a:solidFill>
              </a:rPr>
              <a:t>plist</a:t>
            </a:r>
            <a:r>
              <a:rPr lang="en-US" dirty="0" smtClean="0">
                <a:solidFill>
                  <a:schemeClr val="bg1"/>
                </a:solidFill>
              </a:rPr>
              <a:t> configuration goodness!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</a:t>
            </a:r>
            <a:endParaRPr lang="en-US" dirty="0" smtClean="0">
              <a:solidFill>
                <a:schemeClr val="bg1"/>
              </a:solidFill>
            </a:endParaRPr>
          </a:p>
          <a:p>
            <a:pPr lvl="2"/>
            <a:endParaRPr lang="en-US" dirty="0" smtClean="0">
              <a:solidFill>
                <a:schemeClr val="bg1"/>
              </a:solidFill>
            </a:endParaRP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This enforces PKINIT authentication</a:t>
            </a:r>
          </a:p>
          <a:p>
            <a:pPr lvl="2"/>
            <a:r>
              <a:rPr lang="en-US" dirty="0" smtClean="0">
                <a:solidFill>
                  <a:schemeClr val="bg1"/>
                </a:solidFill>
              </a:rPr>
              <a:t>It disables the automatic pair prompt you would otherwise get.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7200" y="1998000"/>
            <a:ext cx="6997147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800" smtClean="0">
                <a:latin typeface="Menlo" charset="0"/>
                <a:ea typeface="Menlo" charset="0"/>
                <a:cs typeface="Menlo" charset="0"/>
              </a:rPr>
              <a:t>defaults 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write /Library/Preferences/</a:t>
            </a:r>
            <a:r>
              <a:rPr lang="en-GB" sz="1800" dirty="0" err="1" smtClean="0">
                <a:latin typeface="Menlo" charset="0"/>
                <a:ea typeface="Menlo" charset="0"/>
                <a:cs typeface="Menlo" charset="0"/>
              </a:rPr>
              <a:t>com.apple.security.smartcard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GB" sz="1800" dirty="0" err="1" smtClean="0">
                <a:latin typeface="Menlo" charset="0"/>
                <a:ea typeface="Menlo" charset="0"/>
                <a:cs typeface="Menlo" charset="0"/>
              </a:rPr>
              <a:t>UserPairing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800" dirty="0" smtClean="0">
                <a:latin typeface="Menlo" charset="0"/>
                <a:ea typeface="Menlo" charset="0"/>
                <a:cs typeface="Menlo" charset="0"/>
              </a:rPr>
              <a:t>–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bool NO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776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 </a:t>
            </a:r>
            <a:r>
              <a:rPr lang="en-GB" dirty="0" smtClean="0">
                <a:solidFill>
                  <a:schemeClr val="bg1"/>
                </a:solidFill>
              </a:rPr>
              <a:t>10.12 </a:t>
            </a:r>
            <a:r>
              <a:rPr lang="en-GB" dirty="0">
                <a:solidFill>
                  <a:schemeClr val="bg1"/>
                </a:solidFill>
              </a:rPr>
              <a:t>onwards for CTK API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Extra </a:t>
            </a:r>
            <a:r>
              <a:rPr lang="en-US" dirty="0" err="1" smtClean="0">
                <a:solidFill>
                  <a:schemeClr val="bg1"/>
                </a:solidFill>
              </a:rPr>
              <a:t>plist</a:t>
            </a:r>
            <a:r>
              <a:rPr lang="en-US" dirty="0" smtClean="0">
                <a:solidFill>
                  <a:schemeClr val="bg1"/>
                </a:solidFill>
              </a:rPr>
              <a:t> configuration goodness!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By </a:t>
            </a:r>
            <a:r>
              <a:rPr lang="en-US" dirty="0">
                <a:solidFill>
                  <a:schemeClr val="bg1"/>
                </a:solidFill>
              </a:rPr>
              <a:t>default certificates do not need to be trusted to allow </a:t>
            </a:r>
            <a:r>
              <a:rPr lang="en-US" dirty="0" smtClean="0">
                <a:solidFill>
                  <a:schemeClr val="bg1"/>
                </a:solidFill>
              </a:rPr>
              <a:t>association.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This setting globally enforces certificate trust.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7200" y="1998000"/>
            <a:ext cx="6997147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defaults write /Library/Preferences/</a:t>
            </a:r>
            <a:r>
              <a:rPr lang="en-GB" sz="1800" dirty="0" err="1" smtClean="0">
                <a:latin typeface="Menlo" charset="0"/>
                <a:ea typeface="Menlo" charset="0"/>
                <a:cs typeface="Menlo" charset="0"/>
              </a:rPr>
              <a:t>com.apple.security.smartcard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800" dirty="0" err="1">
                <a:latin typeface="Menlo" charset="0"/>
                <a:ea typeface="Menlo" charset="0"/>
                <a:cs typeface="Menlo" charset="0"/>
              </a:rPr>
              <a:t>checkCertificateTrust</a:t>
            </a:r>
            <a:r>
              <a:rPr lang="en-US" sz="1800" dirty="0">
                <a:latin typeface="Menlo" charset="0"/>
                <a:ea typeface="Menlo" charset="0"/>
                <a:cs typeface="Menlo" charset="0"/>
              </a:rPr>
              <a:t> -bool YES</a:t>
            </a:r>
          </a:p>
        </p:txBody>
      </p:sp>
    </p:spTree>
    <p:extLst>
      <p:ext uri="{BB962C8B-B14F-4D97-AF65-F5344CB8AC3E}">
        <p14:creationId xmlns:p14="http://schemas.microsoft.com/office/powerpoint/2010/main" val="19941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 </a:t>
            </a:r>
            <a:r>
              <a:rPr lang="en-GB" dirty="0" smtClean="0">
                <a:solidFill>
                  <a:schemeClr val="bg1"/>
                </a:solidFill>
              </a:rPr>
              <a:t>10.12 onwards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Extra </a:t>
            </a:r>
            <a:r>
              <a:rPr lang="en-US" dirty="0" err="1" smtClean="0">
                <a:solidFill>
                  <a:schemeClr val="bg1"/>
                </a:solidFill>
              </a:rPr>
              <a:t>plist</a:t>
            </a:r>
            <a:r>
              <a:rPr lang="en-US" dirty="0" smtClean="0">
                <a:solidFill>
                  <a:schemeClr val="bg1"/>
                </a:solidFill>
              </a:rPr>
              <a:t> configuration goodness!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Allows you to disable particular format card access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Replace </a:t>
            </a:r>
            <a:r>
              <a:rPr lang="en-US" dirty="0" err="1" smtClean="0">
                <a:solidFill>
                  <a:schemeClr val="bg1"/>
                </a:solidFill>
              </a:rPr>
              <a:t>pivtoken</a:t>
            </a:r>
            <a:r>
              <a:rPr lang="en-US" dirty="0" smtClean="0">
                <a:solidFill>
                  <a:schemeClr val="bg1"/>
                </a:solidFill>
              </a:rPr>
              <a:t> with card format(s) of your choice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7200" y="1998001"/>
            <a:ext cx="7666033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defaults write /Library/Preferences/</a:t>
            </a:r>
            <a:r>
              <a:rPr lang="en-GB" sz="1800" dirty="0" err="1" smtClean="0">
                <a:latin typeface="Menlo" charset="0"/>
                <a:ea typeface="Menlo" charset="0"/>
                <a:cs typeface="Menlo" charset="0"/>
              </a:rPr>
              <a:t>com.apple.security.smartcard</a:t>
            </a:r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800" dirty="0" err="1" smtClean="0">
                <a:latin typeface="Menlo" charset="0"/>
                <a:ea typeface="Menlo" charset="0"/>
                <a:cs typeface="Menlo" charset="0"/>
              </a:rPr>
              <a:t>DisabledTokens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sz="1800" dirty="0" smtClean="0">
                <a:latin typeface="Menlo" charset="0"/>
                <a:ea typeface="Menlo" charset="0"/>
                <a:cs typeface="Menlo" charset="0"/>
              </a:rPr>
              <a:t>–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array </a:t>
            </a:r>
            <a:r>
              <a:rPr lang="en-US" sz="1800" dirty="0" err="1" smtClean="0">
                <a:latin typeface="Menlo" charset="0"/>
                <a:ea typeface="Menlo" charset="0"/>
                <a:cs typeface="Menlo" charset="0"/>
              </a:rPr>
              <a:t>com.apple.CryptoTokenKit.pivtoken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90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 </a:t>
            </a:r>
            <a:r>
              <a:rPr lang="en-GB" dirty="0" smtClean="0">
                <a:solidFill>
                  <a:schemeClr val="bg1"/>
                </a:solidFill>
              </a:rPr>
              <a:t>10.12 onwards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Keep an eye on the manual page for “</a:t>
            </a:r>
            <a:r>
              <a:rPr lang="en-US" dirty="0" err="1" smtClean="0">
                <a:solidFill>
                  <a:schemeClr val="bg1"/>
                </a:solidFill>
              </a:rPr>
              <a:t>SmartCardServices</a:t>
            </a:r>
            <a:r>
              <a:rPr lang="en-US" dirty="0" smtClean="0">
                <a:solidFill>
                  <a:schemeClr val="bg1"/>
                </a:solidFill>
              </a:rPr>
              <a:t>”.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If there’s any documentation change, it’ll be there.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Legacy man page for “</a:t>
            </a:r>
            <a:r>
              <a:rPr lang="en-US" dirty="0" err="1" smtClean="0">
                <a:solidFill>
                  <a:schemeClr val="bg1"/>
                </a:solidFill>
              </a:rPr>
              <a:t>SmartCardServices</a:t>
            </a:r>
            <a:r>
              <a:rPr lang="en-US" dirty="0" smtClean="0">
                <a:solidFill>
                  <a:schemeClr val="bg1"/>
                </a:solidFill>
              </a:rPr>
              <a:t>-legacy”.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Not sure how long this will continue to work.</a:t>
            </a:r>
          </a:p>
        </p:txBody>
      </p:sp>
    </p:spTree>
    <p:extLst>
      <p:ext uri="{BB962C8B-B14F-4D97-AF65-F5344CB8AC3E}">
        <p14:creationId xmlns:p14="http://schemas.microsoft.com/office/powerpoint/2010/main" val="102129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024480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PAM Extensions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GB" dirty="0" smtClean="0">
                <a:solidFill>
                  <a:schemeClr val="bg1"/>
                </a:solidFill>
              </a:rPr>
              <a:t>for Unix geniuses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Pluggable Authentication Module for </a:t>
            </a:r>
            <a:r>
              <a:rPr lang="en-GB" dirty="0" err="1" smtClean="0">
                <a:solidFill>
                  <a:schemeClr val="bg1"/>
                </a:solidFill>
              </a:rPr>
              <a:t>SmartCards</a:t>
            </a:r>
            <a:r>
              <a:rPr lang="en-GB" dirty="0" smtClean="0">
                <a:solidFill>
                  <a:schemeClr val="bg1"/>
                </a:solidFill>
              </a:rPr>
              <a:t> on 10.12+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Is an “authentication function class”. Ties into CTK API.</a:t>
            </a:r>
          </a:p>
          <a:p>
            <a:pPr lvl="1"/>
            <a:endParaRPr lang="en-GB" dirty="0">
              <a:solidFill>
                <a:schemeClr val="bg1"/>
              </a:solidFill>
            </a:endParaRP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I’ll bet </a:t>
            </a:r>
            <a:r>
              <a:rPr lang="en-GB" dirty="0" err="1" smtClean="0">
                <a:solidFill>
                  <a:schemeClr val="bg1"/>
                </a:solidFill>
              </a:rPr>
              <a:t>Centrify</a:t>
            </a:r>
            <a:r>
              <a:rPr lang="en-GB" dirty="0" smtClean="0">
                <a:solidFill>
                  <a:schemeClr val="bg1"/>
                </a:solidFill>
              </a:rPr>
              <a:t> will use it ;)</a:t>
            </a:r>
          </a:p>
          <a:p>
            <a:pPr lvl="1"/>
            <a:endParaRPr lang="en-GB" dirty="0" smtClean="0">
              <a:solidFill>
                <a:schemeClr val="bg1"/>
              </a:solidFill>
            </a:endParaRP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m</a:t>
            </a:r>
            <a:r>
              <a:rPr lang="en-US" dirty="0" smtClean="0">
                <a:solidFill>
                  <a:schemeClr val="bg1"/>
                </a:solidFill>
              </a:rPr>
              <a:t>an </a:t>
            </a:r>
            <a:r>
              <a:rPr lang="en-US" dirty="0" err="1" smtClean="0">
                <a:solidFill>
                  <a:schemeClr val="bg1"/>
                </a:solidFill>
              </a:rPr>
              <a:t>pam_smartcard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85591" y="3177841"/>
            <a:ext cx="256852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800" dirty="0" smtClean="0">
                <a:latin typeface="Menlo" charset="0"/>
                <a:ea typeface="Menlo" charset="0"/>
                <a:cs typeface="Menlo" charset="0"/>
              </a:rPr>
              <a:t>man </a:t>
            </a:r>
            <a:r>
              <a:rPr lang="en-GB" sz="1800" dirty="0" err="1" smtClean="0">
                <a:latin typeface="Menlo" charset="0"/>
                <a:ea typeface="Menlo" charset="0"/>
                <a:cs typeface="Menlo" charset="0"/>
              </a:rPr>
              <a:t>pam_smartcard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54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GB" dirty="0" smtClean="0">
                <a:solidFill>
                  <a:schemeClr val="bg1"/>
                </a:solidFill>
              </a:rPr>
              <a:t>The </a:t>
            </a:r>
            <a:r>
              <a:rPr lang="en-GB" dirty="0" err="1" smtClean="0">
                <a:solidFill>
                  <a:schemeClr val="bg1"/>
                </a:solidFill>
              </a:rPr>
              <a:t>FileVault</a:t>
            </a:r>
            <a:r>
              <a:rPr lang="en-GB" dirty="0" smtClean="0">
                <a:solidFill>
                  <a:schemeClr val="bg1"/>
                </a:solidFill>
              </a:rPr>
              <a:t> 2 Problem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A pure certificate authentication system will NOT work with FV2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The pre-boot authentication does not support 3</a:t>
            </a:r>
            <a:r>
              <a:rPr lang="en-GB" baseline="30000" dirty="0" smtClean="0">
                <a:solidFill>
                  <a:schemeClr val="bg1"/>
                </a:solidFill>
              </a:rPr>
              <a:t>rd</a:t>
            </a:r>
            <a:r>
              <a:rPr lang="en-GB" dirty="0" smtClean="0">
                <a:solidFill>
                  <a:schemeClr val="bg1"/>
                </a:solidFill>
              </a:rPr>
              <a:t> party drivers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No username/password available on a PKINIT based account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Thus no smart card </a:t>
            </a:r>
            <a:r>
              <a:rPr lang="en-GB" dirty="0" err="1" smtClean="0">
                <a:solidFill>
                  <a:schemeClr val="bg1"/>
                </a:solidFill>
              </a:rPr>
              <a:t>auth</a:t>
            </a:r>
            <a:r>
              <a:rPr lang="en-GB" dirty="0" smtClean="0">
                <a:solidFill>
                  <a:schemeClr val="bg1"/>
                </a:solidFill>
              </a:rPr>
              <a:t> is possible ... at this point</a:t>
            </a:r>
          </a:p>
          <a:p>
            <a:pPr lvl="1"/>
            <a:endParaRPr lang="en-GB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84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GB" dirty="0" smtClean="0">
                <a:solidFill>
                  <a:schemeClr val="bg1"/>
                </a:solidFill>
              </a:rPr>
              <a:t>The </a:t>
            </a:r>
            <a:r>
              <a:rPr lang="en-GB" dirty="0" err="1" smtClean="0">
                <a:solidFill>
                  <a:schemeClr val="bg1"/>
                </a:solidFill>
              </a:rPr>
              <a:t>FileVault</a:t>
            </a:r>
            <a:r>
              <a:rPr lang="en-GB" dirty="0" smtClean="0">
                <a:solidFill>
                  <a:schemeClr val="bg1"/>
                </a:solidFill>
              </a:rPr>
              <a:t> 2 Problem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A pure certificate authentication system will NOT work with FV2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The pre-boot authentication does not support 3</a:t>
            </a:r>
            <a:r>
              <a:rPr lang="en-GB" baseline="30000" dirty="0" smtClean="0">
                <a:solidFill>
                  <a:schemeClr val="bg1"/>
                </a:solidFill>
              </a:rPr>
              <a:t>rd</a:t>
            </a:r>
            <a:r>
              <a:rPr lang="en-GB" dirty="0" smtClean="0">
                <a:solidFill>
                  <a:schemeClr val="bg1"/>
                </a:solidFill>
              </a:rPr>
              <a:t> party drivers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No username/password available on a PKINIT based account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Thus no smart card </a:t>
            </a:r>
            <a:r>
              <a:rPr lang="en-GB" dirty="0" err="1" smtClean="0">
                <a:solidFill>
                  <a:schemeClr val="bg1"/>
                </a:solidFill>
              </a:rPr>
              <a:t>auth</a:t>
            </a:r>
            <a:r>
              <a:rPr lang="en-GB" dirty="0" smtClean="0">
                <a:solidFill>
                  <a:schemeClr val="bg1"/>
                </a:solidFill>
              </a:rPr>
              <a:t> is possible ... at this point</a:t>
            </a:r>
          </a:p>
          <a:p>
            <a:pPr lvl="1"/>
            <a:endParaRPr lang="en-GB" dirty="0">
              <a:solidFill>
                <a:schemeClr val="bg1"/>
              </a:solidFill>
            </a:endParaRPr>
          </a:p>
          <a:p>
            <a:pPr lvl="1"/>
            <a:r>
              <a:rPr lang="en-GB" sz="2400" b="1" dirty="0" smtClean="0">
                <a:solidFill>
                  <a:schemeClr val="bg1"/>
                </a:solidFill>
              </a:rPr>
              <a:t>Yikes!</a:t>
            </a:r>
          </a:p>
          <a:p>
            <a:endParaRPr lang="en-US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612" y="2891274"/>
            <a:ext cx="1822776" cy="225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GB" dirty="0" smtClean="0">
                <a:solidFill>
                  <a:schemeClr val="bg1"/>
                </a:solidFill>
              </a:rPr>
              <a:t>The </a:t>
            </a:r>
            <a:r>
              <a:rPr lang="en-GB" dirty="0" err="1" smtClean="0">
                <a:solidFill>
                  <a:schemeClr val="bg1"/>
                </a:solidFill>
              </a:rPr>
              <a:t>FileVault</a:t>
            </a:r>
            <a:r>
              <a:rPr lang="en-GB" dirty="0" smtClean="0">
                <a:solidFill>
                  <a:schemeClr val="bg1"/>
                </a:solidFill>
              </a:rPr>
              <a:t> 2 Problem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I may have a workaround.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Inspired by some work by Allen </a:t>
            </a:r>
            <a:r>
              <a:rPr lang="en-US" dirty="0" err="1" smtClean="0">
                <a:solidFill>
                  <a:schemeClr val="bg1"/>
                </a:solidFill>
              </a:rPr>
              <a:t>Golbig</a:t>
            </a:r>
            <a:r>
              <a:rPr lang="en-US" dirty="0" smtClean="0">
                <a:solidFill>
                  <a:schemeClr val="bg1"/>
                </a:solidFill>
              </a:rPr>
              <a:t> and Rich Trouton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3"/>
              </a:rPr>
              <a:t>https://</a:t>
            </a:r>
            <a:r>
              <a:rPr lang="en-US" dirty="0" err="1">
                <a:solidFill>
                  <a:schemeClr val="bg1"/>
                </a:solidFill>
                <a:hlinkClick r:id="rId3"/>
              </a:rPr>
              <a:t>derflounder.wordpress.com</a:t>
            </a:r>
            <a:r>
              <a:rPr lang="en-US" dirty="0">
                <a:solidFill>
                  <a:schemeClr val="bg1"/>
                </a:solidFill>
                <a:hlinkClick r:id="rId3"/>
              </a:rPr>
              <a:t>/2012/02/22/hiding-an-filevault-2-enabled-admin-user-with-casper/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18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024480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GB" dirty="0" smtClean="0">
                <a:solidFill>
                  <a:schemeClr val="bg1"/>
                </a:solidFill>
              </a:rPr>
              <a:t>The </a:t>
            </a:r>
            <a:r>
              <a:rPr lang="en-GB" dirty="0" err="1" smtClean="0">
                <a:solidFill>
                  <a:schemeClr val="bg1"/>
                </a:solidFill>
              </a:rPr>
              <a:t>FileVault</a:t>
            </a:r>
            <a:r>
              <a:rPr lang="en-GB" dirty="0" smtClean="0">
                <a:solidFill>
                  <a:schemeClr val="bg1"/>
                </a:solidFill>
              </a:rPr>
              <a:t> 2 Problem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Script to gather information from a first login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Also asks user for a password to use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Creates a similarly named user to the card login user with password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Stops new account from being able to logon normally</a:t>
            </a:r>
          </a:p>
          <a:p>
            <a:pPr lvl="1"/>
            <a:r>
              <a:rPr lang="en-US" dirty="0" err="1" smtClean="0">
                <a:solidFill>
                  <a:schemeClr val="bg1"/>
                </a:solidFill>
              </a:rPr>
              <a:t>FileVault</a:t>
            </a:r>
            <a:r>
              <a:rPr lang="en-US" dirty="0" smtClean="0">
                <a:solidFill>
                  <a:schemeClr val="bg1"/>
                </a:solidFill>
              </a:rPr>
              <a:t> 2 still allows it to login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Disable FV2 automatic login from earlier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GB" dirty="0" smtClean="0">
              <a:solidFill>
                <a:schemeClr val="bg1"/>
              </a:solidFill>
            </a:endParaRP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Find my proof of concept code here: </a:t>
            </a:r>
            <a:r>
              <a:rPr lang="en-GB" dirty="0" smtClean="0">
                <a:solidFill>
                  <a:schemeClr val="bg1"/>
                </a:solidFill>
                <a:hlinkClick r:id="rId3"/>
              </a:rPr>
              <a:t>http://www.github.com/franton/Create-FV2-Only-User</a:t>
            </a:r>
            <a:endParaRPr lang="en-GB" dirty="0" smtClean="0">
              <a:solidFill>
                <a:schemeClr val="bg1"/>
              </a:solidFill>
            </a:endParaRPr>
          </a:p>
          <a:p>
            <a:pPr lvl="1"/>
            <a:r>
              <a:rPr lang="en-GB" dirty="0">
                <a:solidFill>
                  <a:schemeClr val="bg1"/>
                </a:solidFill>
              </a:rPr>
              <a:t>Find my blog post on this here: </a:t>
            </a:r>
            <a:r>
              <a:rPr lang="en-GB" dirty="0" smtClean="0">
                <a:solidFill>
                  <a:schemeClr val="bg1"/>
                </a:solidFill>
              </a:rPr>
              <a:t>                                </a:t>
            </a:r>
            <a:r>
              <a:rPr lang="en-GB" dirty="0" smtClean="0">
                <a:solidFill>
                  <a:schemeClr val="bg1"/>
                </a:solidFill>
                <a:hlinkClick r:id="rId4"/>
              </a:rPr>
              <a:t>http</a:t>
            </a:r>
            <a:r>
              <a:rPr lang="en-GB" dirty="0">
                <a:solidFill>
                  <a:schemeClr val="bg1"/>
                </a:solidFill>
                <a:hlinkClick r:id="rId4"/>
              </a:rPr>
              <a:t>://www.richard-purves.com/2016/11/05/fv2-and-smart-cards</a:t>
            </a:r>
            <a:r>
              <a:rPr lang="en-GB" dirty="0" smtClean="0">
                <a:solidFill>
                  <a:schemeClr val="bg1"/>
                </a:solidFill>
                <a:hlinkClick r:id="rId4"/>
              </a:rPr>
              <a:t>/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Authentication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024480" cy="32635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PKINIT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GB" dirty="0" smtClean="0">
                <a:solidFill>
                  <a:schemeClr val="bg1"/>
                </a:solidFill>
              </a:rPr>
              <a:t>The Hybrid Method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Local account with a Kerberos ticket from a smart card?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Joel </a:t>
            </a:r>
            <a:r>
              <a:rPr lang="en-US" dirty="0" err="1" smtClean="0">
                <a:solidFill>
                  <a:schemeClr val="bg1"/>
                </a:solidFill>
              </a:rPr>
              <a:t>Rennich’s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smtClean="0">
                <a:solidFill>
                  <a:schemeClr val="bg1"/>
                </a:solidFill>
              </a:rPr>
              <a:t>NOMAD project.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bg1"/>
                </a:solidFill>
                <a:hlinkClick r:id="rId3"/>
              </a:rPr>
              <a:t>gitlab.com/Mactroll/NoMAD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257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USB Card Reader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Identive</a:t>
            </a:r>
            <a:r>
              <a:rPr lang="en-US" dirty="0" smtClean="0">
                <a:solidFill>
                  <a:schemeClr val="bg1"/>
                </a:solidFill>
              </a:rPr>
              <a:t> SCR3500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521" y="1739882"/>
            <a:ext cx="3444958" cy="340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0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Debugging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600950" cy="3263504"/>
          </a:xfrm>
        </p:spPr>
        <p:txBody>
          <a:bodyPr>
            <a:normAutofit/>
          </a:bodyPr>
          <a:lstStyle/>
          <a:p>
            <a:pPr lvl="1"/>
            <a:r>
              <a:rPr lang="en-US" dirty="0" smtClean="0">
                <a:solidFill>
                  <a:schemeClr val="bg1"/>
                </a:solidFill>
              </a:rPr>
              <a:t>defaults </a:t>
            </a:r>
            <a:r>
              <a:rPr lang="en-US" dirty="0">
                <a:solidFill>
                  <a:schemeClr val="bg1"/>
                </a:solidFill>
              </a:rPr>
              <a:t>write /Library/Preferences/</a:t>
            </a:r>
            <a:r>
              <a:rPr lang="en-US" dirty="0" err="1">
                <a:solidFill>
                  <a:schemeClr val="bg1"/>
                </a:solidFill>
              </a:rPr>
              <a:t>com.apple.security.smartcard</a:t>
            </a:r>
            <a:r>
              <a:rPr lang="en-US" dirty="0">
                <a:solidFill>
                  <a:schemeClr val="bg1"/>
                </a:solidFill>
              </a:rPr>
              <a:t> Logging -bool </a:t>
            </a:r>
            <a:r>
              <a:rPr lang="en-US" dirty="0" smtClean="0">
                <a:solidFill>
                  <a:schemeClr val="bg1"/>
                </a:solidFill>
              </a:rPr>
              <a:t>yes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 dirty="0" smtClean="0">
                <a:solidFill>
                  <a:schemeClr val="bg1"/>
                </a:solidFill>
              </a:rPr>
              <a:t>ll APDU traffic is then logged to “</a:t>
            </a:r>
            <a:r>
              <a:rPr lang="en-US" dirty="0" err="1" smtClean="0">
                <a:solidFill>
                  <a:schemeClr val="bg1"/>
                </a:solidFill>
              </a:rPr>
              <a:t>com.apple.security.smartcard.log</a:t>
            </a:r>
            <a:r>
              <a:rPr lang="en-US" dirty="0" smtClean="0">
                <a:solidFill>
                  <a:schemeClr val="bg1"/>
                </a:solidFill>
              </a:rPr>
              <a:t>”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If you disconnect the reader, it disables logging automatically.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  <a:hlinkClick r:id="rId3"/>
              </a:rPr>
              <a:t>https://ludovicorousseau.blogspot.com/2015/02/debug-smart-card-application-on-yosemite.html</a:t>
            </a: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16963" y="1369219"/>
            <a:ext cx="7012637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smtClean="0">
                <a:latin typeface="Menlo" charset="0"/>
                <a:ea typeface="Menlo" charset="0"/>
                <a:cs typeface="Menlo" charset="0"/>
              </a:rPr>
              <a:t>defaults </a:t>
            </a:r>
            <a:r>
              <a:rPr lang="en-US" sz="1800" dirty="0">
                <a:latin typeface="Menlo" charset="0"/>
                <a:ea typeface="Menlo" charset="0"/>
                <a:cs typeface="Menlo" charset="0"/>
              </a:rPr>
              <a:t>write /Library/Preferences/</a:t>
            </a:r>
            <a:r>
              <a:rPr lang="en-US" sz="1800" dirty="0" err="1">
                <a:latin typeface="Menlo" charset="0"/>
                <a:ea typeface="Menlo" charset="0"/>
                <a:cs typeface="Menlo" charset="0"/>
              </a:rPr>
              <a:t>com.apple.security.smartcard</a:t>
            </a:r>
            <a:r>
              <a:rPr lang="en-US" sz="1800" dirty="0">
                <a:latin typeface="Menlo" charset="0"/>
                <a:ea typeface="Menlo" charset="0"/>
                <a:cs typeface="Menlo" charset="0"/>
              </a:rPr>
              <a:t> Logging -bool yes</a:t>
            </a:r>
          </a:p>
        </p:txBody>
      </p:sp>
    </p:spTree>
    <p:extLst>
      <p:ext uri="{BB962C8B-B14F-4D97-AF65-F5344CB8AC3E}">
        <p14:creationId xmlns:p14="http://schemas.microsoft.com/office/powerpoint/2010/main" val="188638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Final Thoughts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54214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Delays in new OS support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Bugs present in OS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Card removal on Sierra doesn’t </a:t>
            </a:r>
            <a:r>
              <a:rPr lang="en-US" dirty="0" err="1" smtClean="0">
                <a:solidFill>
                  <a:schemeClr val="bg1"/>
                </a:solidFill>
              </a:rPr>
              <a:t>autolock</a:t>
            </a:r>
            <a:r>
              <a:rPr lang="en-US" dirty="0" smtClean="0">
                <a:solidFill>
                  <a:schemeClr val="bg1"/>
                </a:solidFill>
              </a:rPr>
              <a:t> screen!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3</a:t>
            </a:r>
            <a:r>
              <a:rPr lang="en-US" baseline="30000" dirty="0" smtClean="0">
                <a:solidFill>
                  <a:schemeClr val="bg1"/>
                </a:solidFill>
              </a:rPr>
              <a:t>rd</a:t>
            </a:r>
            <a:r>
              <a:rPr lang="en-US" dirty="0" smtClean="0">
                <a:solidFill>
                  <a:schemeClr val="bg1"/>
                </a:solidFill>
              </a:rPr>
              <a:t> Party vendor driver delays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One supplier took four months!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CTK Attribute Matching code in Sierra doesn’t work with PAM plugin!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VM support issues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APDU packets don’t traverse the USB 3 emulation layer on VMWare Fusion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Use USB 2 instead. I’ve not tested other </a:t>
            </a:r>
            <a:r>
              <a:rPr lang="en-US" dirty="0" err="1" smtClean="0">
                <a:solidFill>
                  <a:schemeClr val="bg1"/>
                </a:solidFill>
              </a:rPr>
              <a:t>virtualisation</a:t>
            </a:r>
            <a:r>
              <a:rPr lang="en-US" dirty="0" smtClean="0">
                <a:solidFill>
                  <a:schemeClr val="bg1"/>
                </a:solidFill>
              </a:rPr>
              <a:t> software.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Security Issues?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Tampered smart card reader?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Implementation issues on the backend?</a:t>
            </a:r>
          </a:p>
        </p:txBody>
      </p:sp>
    </p:spTree>
    <p:extLst>
      <p:ext uri="{BB962C8B-B14F-4D97-AF65-F5344CB8AC3E}">
        <p14:creationId xmlns:p14="http://schemas.microsoft.com/office/powerpoint/2010/main" val="157139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Final Thoughts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86000"/>
            <a:ext cx="7886700" cy="3263504"/>
          </a:xfrm>
        </p:spPr>
        <p:txBody>
          <a:bodyPr lIns="90000"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general Mac trend is away from Directory Services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PKINIT cert authentication = No more keychain password issues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WOOHOO!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I’m leaving a LOT out here.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Future </a:t>
            </a:r>
            <a:r>
              <a:rPr lang="en-GB" dirty="0" smtClean="0">
                <a:solidFill>
                  <a:schemeClr val="bg1"/>
                </a:solidFill>
              </a:rPr>
              <a:t>APFS changes (it’s the end of encryption as we know it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but I feel fine!)</a:t>
            </a:r>
          </a:p>
          <a:p>
            <a:pPr lvl="1"/>
            <a:r>
              <a:rPr lang="en-GB" dirty="0" smtClean="0">
                <a:solidFill>
                  <a:schemeClr val="bg1"/>
                </a:solidFill>
              </a:rPr>
              <a:t>Apple has been changing/implementing features with every point release</a:t>
            </a:r>
          </a:p>
          <a:p>
            <a:pPr lvl="1"/>
            <a:endParaRPr lang="en-GB" smtClean="0">
              <a:solidFill>
                <a:schemeClr val="bg1"/>
              </a:solidFill>
            </a:endParaRPr>
          </a:p>
          <a:p>
            <a:pPr lvl="1"/>
            <a:r>
              <a:rPr lang="en-GB" smtClean="0">
                <a:solidFill>
                  <a:schemeClr val="bg1"/>
                </a:solidFill>
              </a:rPr>
              <a:t>Here’s </a:t>
            </a:r>
            <a:r>
              <a:rPr lang="en-GB" dirty="0" smtClean="0">
                <a:solidFill>
                  <a:schemeClr val="bg1"/>
                </a:solidFill>
              </a:rPr>
              <a:t>the torch. Now its up to you!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68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Big Thanks!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42902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Todd </a:t>
            </a:r>
            <a:r>
              <a:rPr lang="en-US" dirty="0" err="1" smtClean="0">
                <a:solidFill>
                  <a:schemeClr val="bg1"/>
                </a:solidFill>
              </a:rPr>
              <a:t>Thoule</a:t>
            </a:r>
            <a:r>
              <a:rPr lang="en-US" dirty="0">
                <a:solidFill>
                  <a:schemeClr val="bg1"/>
                </a:solidFill>
              </a:rPr>
              <a:t>,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Yoann</a:t>
            </a:r>
            <a:r>
              <a:rPr lang="en-US" dirty="0" smtClean="0">
                <a:solidFill>
                  <a:schemeClr val="bg1"/>
                </a:solidFill>
              </a:rPr>
              <a:t> Gini, </a:t>
            </a:r>
            <a:r>
              <a:rPr lang="en-US" dirty="0" err="1" smtClean="0">
                <a:solidFill>
                  <a:schemeClr val="bg1"/>
                </a:solidFill>
              </a:rPr>
              <a:t>Callum</a:t>
            </a:r>
            <a:r>
              <a:rPr lang="en-US" dirty="0" smtClean="0">
                <a:solidFill>
                  <a:schemeClr val="bg1"/>
                </a:solidFill>
              </a:rPr>
              <a:t> Dean, Daniel </a:t>
            </a:r>
            <a:r>
              <a:rPr lang="en-US" dirty="0" err="1" smtClean="0">
                <a:solidFill>
                  <a:schemeClr val="bg1"/>
                </a:solidFill>
              </a:rPr>
              <a:t>Hoit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General assistance and advice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Robert </a:t>
            </a:r>
            <a:r>
              <a:rPr lang="en-US" dirty="0" err="1" smtClean="0">
                <a:solidFill>
                  <a:schemeClr val="bg1"/>
                </a:solidFill>
              </a:rPr>
              <a:t>Hammen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Info about </a:t>
            </a:r>
            <a:r>
              <a:rPr lang="en-US" dirty="0" err="1" smtClean="0">
                <a:solidFill>
                  <a:schemeClr val="bg1"/>
                </a:solidFill>
              </a:rPr>
              <a:t>auth</a:t>
            </a:r>
            <a:r>
              <a:rPr lang="en-US" dirty="0" smtClean="0">
                <a:solidFill>
                  <a:schemeClr val="bg1"/>
                </a:solidFill>
              </a:rPr>
              <a:t> plugins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Tom Bridge / </a:t>
            </a:r>
            <a:r>
              <a:rPr lang="en-US" dirty="0" err="1" smtClean="0">
                <a:solidFill>
                  <a:schemeClr val="bg1"/>
                </a:solidFill>
              </a:rPr>
              <a:t>Pepijn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Bruienne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err="1" smtClean="0">
                <a:solidFill>
                  <a:schemeClr val="bg1"/>
                </a:solidFill>
              </a:rPr>
              <a:t>MacAdmins</a:t>
            </a:r>
            <a:r>
              <a:rPr lang="en-US" dirty="0" smtClean="0">
                <a:solidFill>
                  <a:schemeClr val="bg1"/>
                </a:solidFill>
              </a:rPr>
              <a:t> Podcast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Dan </a:t>
            </a:r>
            <a:r>
              <a:rPr lang="en-US" dirty="0" err="1" smtClean="0">
                <a:solidFill>
                  <a:schemeClr val="bg1"/>
                </a:solidFill>
              </a:rPr>
              <a:t>Brodjieski</a:t>
            </a:r>
            <a:r>
              <a:rPr lang="en-US" dirty="0" smtClean="0">
                <a:solidFill>
                  <a:schemeClr val="bg1"/>
                </a:solidFill>
              </a:rPr>
              <a:t>, Owen </a:t>
            </a:r>
            <a:r>
              <a:rPr lang="en-US" dirty="0" err="1" smtClean="0">
                <a:solidFill>
                  <a:schemeClr val="bg1"/>
                </a:solidFill>
              </a:rPr>
              <a:t>Pragel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err="1" smtClean="0">
                <a:solidFill>
                  <a:schemeClr val="bg1"/>
                </a:solidFill>
              </a:rPr>
              <a:t>macOS</a:t>
            </a:r>
            <a:r>
              <a:rPr lang="en-US" dirty="0" smtClean="0">
                <a:solidFill>
                  <a:schemeClr val="bg1"/>
                </a:solidFill>
              </a:rPr>
              <a:t> man pages and Configuration Profile info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#smartcard on Mac Admin Slack!</a:t>
            </a:r>
          </a:p>
        </p:txBody>
      </p:sp>
    </p:spTree>
    <p:extLst>
      <p:ext uri="{BB962C8B-B14F-4D97-AF65-F5344CB8AC3E}">
        <p14:creationId xmlns:p14="http://schemas.microsoft.com/office/powerpoint/2010/main" val="1716433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Big Links!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MacAdmin</a:t>
            </a:r>
            <a:r>
              <a:rPr lang="en-US" dirty="0" smtClean="0">
                <a:solidFill>
                  <a:schemeClr val="bg1"/>
                </a:solidFill>
              </a:rPr>
              <a:t> Podcast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podcast.macadmins.org</a:t>
            </a:r>
            <a:r>
              <a:rPr lang="en-US" dirty="0">
                <a:solidFill>
                  <a:schemeClr val="bg1"/>
                </a:solidFill>
              </a:rPr>
              <a:t>/2016/10/11/episode-12-two-factors-enter/</a:t>
            </a:r>
          </a:p>
          <a:p>
            <a:r>
              <a:rPr lang="en-US" smtClean="0">
                <a:solidFill>
                  <a:schemeClr val="bg1"/>
                </a:solidFill>
              </a:rPr>
              <a:t>Ludovic </a:t>
            </a:r>
            <a:r>
              <a:rPr lang="en-US" dirty="0" smtClean="0">
                <a:solidFill>
                  <a:schemeClr val="bg1"/>
                </a:solidFill>
              </a:rPr>
              <a:t>Rousseau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 smtClean="0">
                <a:solidFill>
                  <a:schemeClr val="bg1"/>
                </a:solidFill>
              </a:rPr>
              <a:t>ludovicrousseau.blogspot.com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Random Oracle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randomoracle.wordpress.com</a:t>
            </a:r>
            <a:r>
              <a:rPr lang="en-US" dirty="0">
                <a:solidFill>
                  <a:schemeClr val="bg1"/>
                </a:solidFill>
              </a:rPr>
              <a:t>/2015/01/16/smart-card-logon-for-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-x-part-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/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Me!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http://</a:t>
            </a:r>
            <a:r>
              <a:rPr lang="en-US" dirty="0" err="1" smtClean="0">
                <a:solidFill>
                  <a:schemeClr val="bg1"/>
                </a:solidFill>
              </a:rPr>
              <a:t>www.richard-purves.com</a:t>
            </a:r>
            <a:r>
              <a:rPr lang="en-US" dirty="0" smtClean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97243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Question + Answers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thank you">
            <a:hlinkClick r:id="" action="ppaction://media"/>
            <a:hlinkHover r:id="" action="ppaction://ole?verb=0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2420" y="1068355"/>
            <a:ext cx="6479160" cy="3644860"/>
          </a:xfrm>
        </p:spPr>
      </p:pic>
    </p:spTree>
    <p:extLst>
      <p:ext uri="{BB962C8B-B14F-4D97-AF65-F5344CB8AC3E}">
        <p14:creationId xmlns:p14="http://schemas.microsoft.com/office/powerpoint/2010/main" val="40173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USB Card Reader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Identive</a:t>
            </a:r>
            <a:r>
              <a:rPr lang="en-US" dirty="0" smtClean="0">
                <a:solidFill>
                  <a:schemeClr val="bg1"/>
                </a:solidFill>
              </a:rPr>
              <a:t> SCR3500A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521" y="1739882"/>
            <a:ext cx="3444958" cy="340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3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(optional) Smart Card USB Driver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Apple’s provided CCID drivers work in a lot of cases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dirty="0" err="1" smtClean="0">
                <a:solidFill>
                  <a:schemeClr val="bg1"/>
                </a:solidFill>
              </a:rPr>
              <a:t>Omnikey</a:t>
            </a:r>
            <a:r>
              <a:rPr lang="en-US" dirty="0" smtClean="0">
                <a:solidFill>
                  <a:schemeClr val="bg1"/>
                </a:solidFill>
              </a:rPr>
              <a:t> 3121 driver is pretty good, but shouldn’t be needed.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err="1" smtClean="0">
                <a:solidFill>
                  <a:schemeClr val="bg1"/>
                </a:solidFill>
              </a:rPr>
              <a:t>Identive</a:t>
            </a:r>
            <a:r>
              <a:rPr lang="en-US" dirty="0" smtClean="0">
                <a:solidFill>
                  <a:schemeClr val="bg1"/>
                </a:solidFill>
              </a:rPr>
              <a:t>: Contender </a:t>
            </a:r>
            <a:r>
              <a:rPr lang="en-US" dirty="0">
                <a:solidFill>
                  <a:schemeClr val="bg1"/>
                </a:solidFill>
              </a:rPr>
              <a:t>for “Worst </a:t>
            </a:r>
            <a:r>
              <a:rPr lang="en-US" dirty="0" err="1">
                <a:solidFill>
                  <a:schemeClr val="bg1"/>
                </a:solidFill>
              </a:rPr>
              <a:t>macOS</a:t>
            </a:r>
            <a:r>
              <a:rPr lang="en-US" dirty="0">
                <a:solidFill>
                  <a:schemeClr val="bg1"/>
                </a:solidFill>
              </a:rPr>
              <a:t> package ever made</a:t>
            </a:r>
            <a:r>
              <a:rPr lang="en-US" dirty="0" smtClean="0">
                <a:solidFill>
                  <a:schemeClr val="bg1"/>
                </a:solidFill>
              </a:rPr>
              <a:t>”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Probably won’t work with 10.12 due to SIP</a:t>
            </a:r>
            <a:r>
              <a:rPr lang="en-US" dirty="0" smtClean="0">
                <a:solidFill>
                  <a:schemeClr val="bg1"/>
                </a:solidFill>
              </a:rPr>
              <a:t>!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So horrifying I removed the slide showing the “bad things”</a:t>
            </a: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3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macOS</a:t>
            </a:r>
            <a:r>
              <a:rPr lang="en-US" dirty="0" smtClean="0">
                <a:solidFill>
                  <a:schemeClr val="bg1"/>
                </a:solidFill>
              </a:rPr>
              <a:t> Configuration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Authorization Database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You need to enable support for cards at the </a:t>
            </a:r>
            <a:r>
              <a:rPr lang="en-US" dirty="0" err="1" smtClean="0">
                <a:solidFill>
                  <a:schemeClr val="bg1"/>
                </a:solidFill>
              </a:rPr>
              <a:t>loginwindow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And also for the screensaver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74035" y="2631639"/>
            <a:ext cx="58640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security </a:t>
            </a:r>
            <a:r>
              <a:rPr lang="en-US" sz="1800" dirty="0" err="1" smtClean="0">
                <a:latin typeface="Menlo" charset="0"/>
                <a:ea typeface="Menlo" charset="0"/>
                <a:cs typeface="Menlo" charset="0"/>
              </a:rPr>
              <a:t>authorizationdb</a:t>
            </a:r>
            <a:r>
              <a:rPr lang="en-US" sz="1800" dirty="0" smtClean="0">
                <a:latin typeface="Menlo" charset="0"/>
                <a:ea typeface="Menlo" charset="0"/>
                <a:cs typeface="Menlo" charset="0"/>
              </a:rPr>
              <a:t> smartcard enable</a:t>
            </a:r>
            <a:endParaRPr lang="en-US" sz="18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37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to make them 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49341"/>
            <a:ext cx="7886700" cy="3263504"/>
          </a:xfrm>
        </p:spPr>
        <p:txBody>
          <a:bodyPr>
            <a:normAutofit lnSpcReduction="10000"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macOS</a:t>
            </a:r>
            <a:r>
              <a:rPr lang="en-US" dirty="0" smtClean="0">
                <a:solidFill>
                  <a:schemeClr val="bg1"/>
                </a:solidFill>
              </a:rPr>
              <a:t> Configuration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Configuration Profile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err="1" smtClean="0">
                <a:solidFill>
                  <a:schemeClr val="bg1"/>
                </a:solidFill>
              </a:rPr>
              <a:t>PayloadType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Key: 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Type:		Integer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Setting: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Currently doesn’t work in 10.12!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Bug report filed</a:t>
            </a:r>
            <a:r>
              <a:rPr lang="en-US" dirty="0">
                <a:solidFill>
                  <a:schemeClr val="bg1"/>
                </a:solidFill>
              </a:rPr>
              <a:t>. https://</a:t>
            </a:r>
            <a:r>
              <a:rPr lang="en-US" dirty="0" err="1">
                <a:solidFill>
                  <a:schemeClr val="bg1"/>
                </a:solidFill>
              </a:rPr>
              <a:t>openradar.appspot.com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radar?id</a:t>
            </a:r>
            <a:r>
              <a:rPr lang="en-US" dirty="0">
                <a:solidFill>
                  <a:schemeClr val="bg1"/>
                </a:solidFill>
              </a:rPr>
              <a:t>=4950591520374784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67586" y="2969096"/>
            <a:ext cx="927388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ea typeface="Menlo" charset="0"/>
                <a:cs typeface="Menlo" charset="0"/>
              </a:rPr>
              <a:t>“1” or “0”</a:t>
            </a:r>
            <a:endParaRPr lang="en-US" sz="1400" dirty="0">
              <a:ea typeface="Menlo" charset="0"/>
              <a:cs typeface="Menl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67586" y="2679088"/>
            <a:ext cx="70114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ea typeface="Menlo" charset="0"/>
                <a:cs typeface="Menlo" charset="0"/>
              </a:rPr>
              <a:t>Integer</a:t>
            </a:r>
            <a:endParaRPr lang="en-US" sz="1400" dirty="0">
              <a:ea typeface="Menlo" charset="0"/>
              <a:cs typeface="Menlo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67586" y="2389080"/>
            <a:ext cx="168452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ea typeface="Menlo" charset="0"/>
                <a:cs typeface="Menlo" charset="0"/>
              </a:rPr>
              <a:t>tokenRemovalAction</a:t>
            </a:r>
            <a:endParaRPr lang="en-US" sz="1400" dirty="0">
              <a:ea typeface="Menlo" charset="0"/>
              <a:cs typeface="Menlo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67586" y="2081303"/>
            <a:ext cx="186064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ea typeface="Menlo" charset="0"/>
                <a:cs typeface="Menlo" charset="0"/>
              </a:rPr>
              <a:t>com.apple.screensaver</a:t>
            </a:r>
            <a:endParaRPr lang="en-US" sz="1400" dirty="0"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61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8900</TotalTime>
  <Words>2296</Words>
  <Application>Microsoft Macintosh PowerPoint</Application>
  <PresentationFormat>On-screen Show (16:9)</PresentationFormat>
  <Paragraphs>445</Paragraphs>
  <Slides>55</Slides>
  <Notes>30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1" baseType="lpstr">
      <vt:lpstr>Arial</vt:lpstr>
      <vt:lpstr>Calibri</vt:lpstr>
      <vt:lpstr>Calibri Light</vt:lpstr>
      <vt:lpstr>Mangal</vt:lpstr>
      <vt:lpstr>Menlo</vt:lpstr>
      <vt:lpstr>Office Theme</vt:lpstr>
      <vt:lpstr>How to make them work</vt:lpstr>
      <vt:lpstr>Apple Security Primer</vt:lpstr>
      <vt:lpstr>How to make them work</vt:lpstr>
      <vt:lpstr>How to make them work</vt:lpstr>
      <vt:lpstr>How to make them work</vt:lpstr>
      <vt:lpstr>How to make them work</vt:lpstr>
      <vt:lpstr>How to make them work</vt:lpstr>
      <vt:lpstr>How to make them work</vt:lpstr>
      <vt:lpstr>How to make them work</vt:lpstr>
      <vt:lpstr>How to make them work</vt:lpstr>
      <vt:lpstr>How to make them work</vt:lpstr>
      <vt:lpstr>How to make them work</vt:lpstr>
      <vt:lpstr>How to make them work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Authentication Methods</vt:lpstr>
      <vt:lpstr>Debugging</vt:lpstr>
      <vt:lpstr>Final Thoughts</vt:lpstr>
      <vt:lpstr>Final Thoughts</vt:lpstr>
      <vt:lpstr>Big Thanks!</vt:lpstr>
      <vt:lpstr>Big Links!</vt:lpstr>
      <vt:lpstr>Question + Answers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John Purves</dc:creator>
  <cp:lastModifiedBy>Richard John Purves</cp:lastModifiedBy>
  <cp:revision>641</cp:revision>
  <dcterms:created xsi:type="dcterms:W3CDTF">2016-09-09T18:16:59Z</dcterms:created>
  <dcterms:modified xsi:type="dcterms:W3CDTF">2017-02-08T15:44:40Z</dcterms:modified>
</cp:coreProperties>
</file>

<file path=docProps/thumbnail.jpeg>
</file>